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5"/>
  </p:notesMasterIdLst>
  <p:handoutMasterIdLst>
    <p:handoutMasterId r:id="rId36"/>
  </p:handoutMasterIdLst>
  <p:sldIdLst>
    <p:sldId id="273" r:id="rId5"/>
    <p:sldId id="287" r:id="rId6"/>
    <p:sldId id="450" r:id="rId7"/>
    <p:sldId id="451" r:id="rId8"/>
    <p:sldId id="458" r:id="rId9"/>
    <p:sldId id="454" r:id="rId10"/>
    <p:sldId id="455" r:id="rId11"/>
    <p:sldId id="456" r:id="rId12"/>
    <p:sldId id="457" r:id="rId13"/>
    <p:sldId id="453" r:id="rId14"/>
    <p:sldId id="842" r:id="rId15"/>
    <p:sldId id="852" r:id="rId16"/>
    <p:sldId id="853" r:id="rId17"/>
    <p:sldId id="460" r:id="rId18"/>
    <p:sldId id="843" r:id="rId19"/>
    <p:sldId id="855" r:id="rId20"/>
    <p:sldId id="854" r:id="rId21"/>
    <p:sldId id="462" r:id="rId22"/>
    <p:sldId id="463" r:id="rId23"/>
    <p:sldId id="464" r:id="rId24"/>
    <p:sldId id="465" r:id="rId25"/>
    <p:sldId id="466" r:id="rId26"/>
    <p:sldId id="467" r:id="rId27"/>
    <p:sldId id="839" r:id="rId28"/>
    <p:sldId id="841" r:id="rId29"/>
    <p:sldId id="857" r:id="rId30"/>
    <p:sldId id="848" r:id="rId31"/>
    <p:sldId id="856" r:id="rId32"/>
    <p:sldId id="468" r:id="rId33"/>
    <p:sldId id="369" r:id="rId3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14663"/>
    <a:srgbClr val="3B61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Помірний стиль 2 –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Помірний стиль 2 –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1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79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6B674C-47DE-4D69-824F-B768083A5652}" type="datetimeFigureOut">
              <a:rPr lang="ru-RU" smtClean="0"/>
              <a:t>21.05.2024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23DA66-C4C8-47FB-AD19-85F20319C66A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65826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548893-DD69-4F77-B2A6-836E424229DC}" type="datetimeFigureOut">
              <a:rPr lang="uk-UA" smtClean="0"/>
              <a:t>21.05.2024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56FA4B-E171-4856-86C1-E8511B38AAD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582218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>
            <a:extLst>
              <a:ext uri="{FF2B5EF4-FFF2-40B4-BE49-F238E27FC236}">
                <a16:creationId xmlns:a16="http://schemas.microsoft.com/office/drawing/2014/main" id="{9F89E925-3FA2-F734-1C3A-D5846CA69C8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Заметки 2">
            <a:extLst>
              <a:ext uri="{FF2B5EF4-FFF2-40B4-BE49-F238E27FC236}">
                <a16:creationId xmlns:a16="http://schemas.microsoft.com/office/drawing/2014/main" id="{07575F0B-022D-9D51-845E-B08D33197EC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 altLang="uk-UA"/>
          </a:p>
        </p:txBody>
      </p:sp>
      <p:sp>
        <p:nvSpPr>
          <p:cNvPr id="28676" name="Номер слайда 3">
            <a:extLst>
              <a:ext uri="{FF2B5EF4-FFF2-40B4-BE49-F238E27FC236}">
                <a16:creationId xmlns:a16="http://schemas.microsoft.com/office/drawing/2014/main" id="{32F75AFB-167E-2EF9-ACD4-08EBFF215FC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E1C8CFF-7CF3-4A5D-8655-DD6D13230DDC}" type="slidenum">
              <a:rPr lang="ru-RU" altLang="uk-UA" smtClean="0"/>
              <a:pPr/>
              <a:t>24</a:t>
            </a:fld>
            <a:endParaRPr lang="ru-RU" altLang="uk-U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>
            <a:extLst>
              <a:ext uri="{FF2B5EF4-FFF2-40B4-BE49-F238E27FC236}">
                <a16:creationId xmlns:a16="http://schemas.microsoft.com/office/drawing/2014/main" id="{BD9C1AC2-7016-954E-189A-645E434A7E3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Заметки 2">
            <a:extLst>
              <a:ext uri="{FF2B5EF4-FFF2-40B4-BE49-F238E27FC236}">
                <a16:creationId xmlns:a16="http://schemas.microsoft.com/office/drawing/2014/main" id="{925F3747-9F74-136D-1EF4-3291F2AEE0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 altLang="uk-UA"/>
          </a:p>
        </p:txBody>
      </p:sp>
      <p:sp>
        <p:nvSpPr>
          <p:cNvPr id="30724" name="Номер слайда 3">
            <a:extLst>
              <a:ext uri="{FF2B5EF4-FFF2-40B4-BE49-F238E27FC236}">
                <a16:creationId xmlns:a16="http://schemas.microsoft.com/office/drawing/2014/main" id="{6AA3CD34-5AD1-672D-40D2-BBE6F1C6F27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0A56965-6C0B-4276-AC20-D6D6EE543328}" type="slidenum">
              <a:rPr lang="ru-RU" altLang="uk-UA" smtClean="0"/>
              <a:pPr/>
              <a:t>25</a:t>
            </a:fld>
            <a:endParaRPr lang="ru-RU" altLang="uk-U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>
            <a:extLst>
              <a:ext uri="{FF2B5EF4-FFF2-40B4-BE49-F238E27FC236}">
                <a16:creationId xmlns:a16="http://schemas.microsoft.com/office/drawing/2014/main" id="{0A2C7143-5186-109F-7C9D-4D8F9516292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Заметки 2">
            <a:extLst>
              <a:ext uri="{FF2B5EF4-FFF2-40B4-BE49-F238E27FC236}">
                <a16:creationId xmlns:a16="http://schemas.microsoft.com/office/drawing/2014/main" id="{68647B89-D6D2-AFE0-055E-380345199B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 altLang="uk-UA"/>
          </a:p>
        </p:txBody>
      </p:sp>
      <p:sp>
        <p:nvSpPr>
          <p:cNvPr id="35844" name="Номер слайда 3">
            <a:extLst>
              <a:ext uri="{FF2B5EF4-FFF2-40B4-BE49-F238E27FC236}">
                <a16:creationId xmlns:a16="http://schemas.microsoft.com/office/drawing/2014/main" id="{D4AD0CEE-54B5-F73A-486C-0A03E21D9EB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921567F-A08A-433E-ACAD-E2ADBDA57ED8}" type="slidenum">
              <a:rPr lang="uk-UA" altLang="uk-UA" smtClean="0"/>
              <a:pPr/>
              <a:t>30</a:t>
            </a:fld>
            <a:endParaRPr lang="uk-UA" altLang="uk-U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14325" y="3004909"/>
            <a:ext cx="7839075" cy="183379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1"/>
            </a:lvl1pPr>
          </a:lstStyle>
          <a:p>
            <a:r>
              <a:rPr lang="ru-RU" sz="3200" b="1" dirty="0"/>
              <a:t>НАЗВА ТЕМИ</a:t>
            </a:r>
            <a:endParaRPr lang="ru-RU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-463" y="5456366"/>
            <a:ext cx="12987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dirty="0"/>
              <a:t>Лектор:</a:t>
            </a:r>
          </a:p>
        </p:txBody>
      </p:sp>
      <p:cxnSp>
        <p:nvCxnSpPr>
          <p:cNvPr id="12" name="Прямая соединительная линия 11"/>
          <p:cNvCxnSpPr/>
          <p:nvPr userDrawn="1"/>
        </p:nvCxnSpPr>
        <p:spPr>
          <a:xfrm>
            <a:off x="401411" y="2966793"/>
            <a:ext cx="7790160" cy="0"/>
          </a:xfrm>
          <a:prstGeom prst="line">
            <a:avLst/>
          </a:prstGeom>
          <a:ln w="12700">
            <a:solidFill>
              <a:srgbClr val="3146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195943" y="5816726"/>
            <a:ext cx="13880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sz="1600" dirty="0"/>
              <a:t>Розробники: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131989" y="6263869"/>
            <a:ext cx="27664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sz="1200" dirty="0"/>
              <a:t>Для студентів напрямів підготовки: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253091" y="6475729"/>
            <a:ext cx="34943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uk-UA" sz="1200" dirty="0"/>
              <a:t>Доступне для завантаження</a:t>
            </a:r>
            <a:r>
              <a:rPr lang="en-US" sz="1200" dirty="0"/>
              <a:t> </a:t>
            </a:r>
            <a:r>
              <a:rPr lang="uk-UA" sz="1200" dirty="0"/>
              <a:t>на</a:t>
            </a:r>
            <a:r>
              <a:rPr lang="uk-UA" sz="1200" baseline="0" dirty="0"/>
              <a:t> сайті кафедри</a:t>
            </a:r>
            <a:r>
              <a:rPr lang="uk-UA" sz="1200" dirty="0"/>
              <a:t>:</a:t>
            </a:r>
          </a:p>
        </p:txBody>
      </p:sp>
      <p:sp>
        <p:nvSpPr>
          <p:cNvPr id="25" name="Объект 24"/>
          <p:cNvSpPr>
            <a:spLocks noGrp="1"/>
          </p:cNvSpPr>
          <p:nvPr>
            <p:ph sz="quarter" idx="10" hasCustomPrompt="1"/>
          </p:nvPr>
        </p:nvSpPr>
        <p:spPr>
          <a:xfrm>
            <a:off x="314324" y="1604946"/>
            <a:ext cx="7419975" cy="1359506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>
              <a:defRPr sz="2000" b="1"/>
            </a:lvl2pPr>
            <a:lvl3pPr>
              <a:defRPr sz="2000" b="1"/>
            </a:lvl3pPr>
            <a:lvl4pPr>
              <a:defRPr sz="2000" b="1"/>
            </a:lvl4pPr>
            <a:lvl5pPr>
              <a:defRPr sz="2000" b="1"/>
            </a:lvl5pPr>
          </a:lstStyle>
          <a:p>
            <a:pPr lvl="0"/>
            <a:r>
              <a:rPr lang="ru-RU" dirty="0" err="1"/>
              <a:t>Дисципліна</a:t>
            </a:r>
            <a:r>
              <a:rPr lang="ru-RU" dirty="0"/>
              <a:t>: «</a:t>
            </a:r>
            <a:r>
              <a:rPr lang="ru-RU" dirty="0" err="1"/>
              <a:t>Назва</a:t>
            </a:r>
            <a:r>
              <a:rPr lang="ru-RU" dirty="0"/>
              <a:t> </a:t>
            </a:r>
            <a:r>
              <a:rPr lang="ru-RU" dirty="0" err="1"/>
              <a:t>дисципліни</a:t>
            </a:r>
            <a:r>
              <a:rPr lang="ru-RU" dirty="0"/>
              <a:t>»</a:t>
            </a:r>
          </a:p>
          <a:p>
            <a:pPr lvl="0"/>
            <a:r>
              <a:rPr lang="uk-UA" dirty="0"/>
              <a:t>Розділ: «Назва розділу курсу»</a:t>
            </a:r>
            <a:endParaRPr lang="ru-RU" dirty="0"/>
          </a:p>
        </p:txBody>
      </p:sp>
      <p:sp>
        <p:nvSpPr>
          <p:cNvPr id="27" name="Объект 26"/>
          <p:cNvSpPr>
            <a:spLocks noGrp="1"/>
          </p:cNvSpPr>
          <p:nvPr>
            <p:ph sz="quarter" idx="11" hasCustomPrompt="1"/>
          </p:nvPr>
        </p:nvSpPr>
        <p:spPr>
          <a:xfrm>
            <a:off x="314324" y="285186"/>
            <a:ext cx="7025369" cy="7020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ru-RU" dirty="0" err="1"/>
              <a:t>Назва</a:t>
            </a:r>
            <a:r>
              <a:rPr lang="ru-RU" dirty="0"/>
              <a:t> факультету та </a:t>
            </a:r>
            <a:r>
              <a:rPr lang="uk-UA" dirty="0"/>
              <a:t>кафедри</a:t>
            </a:r>
            <a:endParaRPr lang="ru-RU" dirty="0"/>
          </a:p>
        </p:txBody>
      </p:sp>
      <p:sp>
        <p:nvSpPr>
          <p:cNvPr id="29" name="Объект 28"/>
          <p:cNvSpPr>
            <a:spLocks noGrp="1"/>
          </p:cNvSpPr>
          <p:nvPr>
            <p:ph sz="quarter" idx="12" hasCustomPrompt="1"/>
          </p:nvPr>
        </p:nvSpPr>
        <p:spPr>
          <a:xfrm>
            <a:off x="1175657" y="5486222"/>
            <a:ext cx="7527471" cy="34165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aseline="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ru-RU" dirty="0"/>
              <a:t>П.І.Б. лектора</a:t>
            </a:r>
          </a:p>
        </p:txBody>
      </p:sp>
      <p:sp>
        <p:nvSpPr>
          <p:cNvPr id="30" name="Объект 28"/>
          <p:cNvSpPr>
            <a:spLocks noGrp="1"/>
          </p:cNvSpPr>
          <p:nvPr>
            <p:ph sz="quarter" idx="13" hasCustomPrompt="1"/>
          </p:nvPr>
        </p:nvSpPr>
        <p:spPr>
          <a:xfrm>
            <a:off x="1461405" y="5844540"/>
            <a:ext cx="7266216" cy="2851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 baseline="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uk-UA" noProof="0" dirty="0"/>
              <a:t>перелік авторів</a:t>
            </a:r>
          </a:p>
        </p:txBody>
      </p:sp>
      <p:sp>
        <p:nvSpPr>
          <p:cNvPr id="31" name="Объект 28"/>
          <p:cNvSpPr>
            <a:spLocks noGrp="1"/>
          </p:cNvSpPr>
          <p:nvPr>
            <p:ph sz="quarter" idx="14" hasCustomPrompt="1"/>
          </p:nvPr>
        </p:nvSpPr>
        <p:spPr>
          <a:xfrm>
            <a:off x="2759527" y="6279562"/>
            <a:ext cx="5968094" cy="21440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 baseline="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uk-UA" noProof="0" dirty="0"/>
              <a:t>перелік напрямів</a:t>
            </a:r>
          </a:p>
        </p:txBody>
      </p:sp>
      <p:sp>
        <p:nvSpPr>
          <p:cNvPr id="32" name="Объект 28"/>
          <p:cNvSpPr>
            <a:spLocks noGrp="1"/>
          </p:cNvSpPr>
          <p:nvPr>
            <p:ph sz="quarter" idx="15" hasCustomPrompt="1"/>
          </p:nvPr>
        </p:nvSpPr>
        <p:spPr>
          <a:xfrm>
            <a:off x="3600448" y="6493971"/>
            <a:ext cx="2247902" cy="19616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 baseline="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uk-UA" noProof="0" dirty="0"/>
              <a:t>адреса сайту</a:t>
            </a:r>
          </a:p>
        </p:txBody>
      </p:sp>
    </p:spTree>
    <p:extLst>
      <p:ext uri="{BB962C8B-B14F-4D97-AF65-F5344CB8AC3E}">
        <p14:creationId xmlns:p14="http://schemas.microsoft.com/office/powerpoint/2010/main" val="172263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із назво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009" y="6073030"/>
            <a:ext cx="11268479" cy="606553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11470820" y="6392634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8DC56AA3-0D82-44D9-83B2-C252F27638A7}" type="slidenum">
              <a:rPr lang="ru-RU" sz="1600" smtClean="0"/>
              <a:pPr algn="ctr"/>
              <a:t>‹№›</a:t>
            </a:fld>
            <a:endParaRPr lang="ru-RU" sz="1600" dirty="0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0" hasCustomPrompt="1"/>
          </p:nvPr>
        </p:nvSpPr>
        <p:spPr>
          <a:xfrm>
            <a:off x="176009" y="220889"/>
            <a:ext cx="11817327" cy="9636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800" b="1" baseline="0"/>
            </a:lvl1pPr>
            <a:lvl2pPr marL="457200" indent="0">
              <a:buNone/>
              <a:defRPr sz="2800" b="1"/>
            </a:lvl2pPr>
            <a:lvl3pPr marL="914400" indent="0">
              <a:buNone/>
              <a:defRPr sz="2800" b="1"/>
            </a:lvl3pPr>
            <a:lvl4pPr marL="1371600" indent="0">
              <a:buNone/>
              <a:defRPr sz="2800" b="1"/>
            </a:lvl4pPr>
            <a:lvl5pPr marL="1828800" indent="0">
              <a:buNone/>
              <a:defRPr sz="2800" b="1"/>
            </a:lvl5pPr>
          </a:lstStyle>
          <a:p>
            <a:pPr lvl="0"/>
            <a:r>
              <a:rPr lang="uk-UA" dirty="0"/>
              <a:t>НАЗВА СЛАЙДУ</a:t>
            </a:r>
            <a:endParaRPr lang="ru-RU" dirty="0"/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1" hasCustomPrompt="1"/>
          </p:nvPr>
        </p:nvSpPr>
        <p:spPr>
          <a:xfrm>
            <a:off x="652916" y="6325828"/>
            <a:ext cx="9960655" cy="23608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100" baseline="0"/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uk-UA" noProof="0" dirty="0"/>
              <a:t>Назва лекції або розділу. Не обов’язкове</a:t>
            </a:r>
          </a:p>
        </p:txBody>
      </p:sp>
    </p:spTree>
    <p:extLst>
      <p:ext uri="{BB962C8B-B14F-4D97-AF65-F5344CB8AC3E}">
        <p14:creationId xmlns:p14="http://schemas.microsoft.com/office/powerpoint/2010/main" val="1680843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без назв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009" y="6073030"/>
            <a:ext cx="11268479" cy="606553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11470820" y="6392634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8DC56AA3-0D82-44D9-83B2-C252F27638A7}" type="slidenum">
              <a:rPr lang="ru-RU" sz="1600" smtClean="0"/>
              <a:pPr algn="ctr"/>
              <a:t>‹№›</a:t>
            </a:fld>
            <a:endParaRPr lang="ru-RU" sz="1600" dirty="0"/>
          </a:p>
        </p:txBody>
      </p:sp>
      <p:sp>
        <p:nvSpPr>
          <p:cNvPr id="9" name="Текст 13"/>
          <p:cNvSpPr>
            <a:spLocks noGrp="1"/>
          </p:cNvSpPr>
          <p:nvPr>
            <p:ph type="body" sz="quarter" idx="11" hasCustomPrompt="1"/>
          </p:nvPr>
        </p:nvSpPr>
        <p:spPr>
          <a:xfrm>
            <a:off x="652916" y="6325828"/>
            <a:ext cx="9960655" cy="23608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100" baseline="0"/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uk-UA" noProof="0" dirty="0"/>
              <a:t>Назва лекції або розділу. Не обов’язкове</a:t>
            </a:r>
          </a:p>
        </p:txBody>
      </p:sp>
    </p:spTree>
    <p:extLst>
      <p:ext uri="{BB962C8B-B14F-4D97-AF65-F5344CB8AC3E}">
        <p14:creationId xmlns:p14="http://schemas.microsoft.com/office/powerpoint/2010/main" val="17616810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озді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32015" y="2346098"/>
            <a:ext cx="6174921" cy="2165803"/>
          </a:xfrm>
          <a:prstGeom prst="rect">
            <a:avLst/>
          </a:prstGeom>
        </p:spPr>
        <p:txBody>
          <a:bodyPr anchor="ctr"/>
          <a:lstStyle>
            <a:lvl1pPr>
              <a:defRPr sz="3200" b="1"/>
            </a:lvl1pPr>
          </a:lstStyle>
          <a:p>
            <a:r>
              <a:rPr lang="uk-UA" noProof="0" dirty="0"/>
              <a:t>Назва розділу</a:t>
            </a:r>
          </a:p>
        </p:txBody>
      </p:sp>
    </p:spTree>
    <p:extLst>
      <p:ext uri="{BB962C8B-B14F-4D97-AF65-F5344CB8AC3E}">
        <p14:creationId xmlns:p14="http://schemas.microsoft.com/office/powerpoint/2010/main" val="31399236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озділ зі змі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32015" y="434171"/>
            <a:ext cx="5977345" cy="571669"/>
          </a:xfrm>
          <a:prstGeom prst="rect">
            <a:avLst/>
          </a:prstGeom>
        </p:spPr>
        <p:txBody>
          <a:bodyPr anchor="b"/>
          <a:lstStyle>
            <a:lvl1pPr>
              <a:defRPr sz="3200" b="1"/>
            </a:lvl1pPr>
          </a:lstStyle>
          <a:p>
            <a:r>
              <a:rPr lang="uk-UA" noProof="0" dirty="0"/>
              <a:t>Назва розділу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 hasCustomPrompt="1"/>
          </p:nvPr>
        </p:nvSpPr>
        <p:spPr>
          <a:xfrm>
            <a:off x="332014" y="1172037"/>
            <a:ext cx="5977345" cy="5424706"/>
          </a:xfrm>
          <a:prstGeom prst="rect">
            <a:avLst/>
          </a:prstGeom>
        </p:spPr>
        <p:txBody>
          <a:bodyPr/>
          <a:lstStyle>
            <a:lvl1pPr marL="514350" indent="-514350">
              <a:buFont typeface="+mj-lt"/>
              <a:buAutoNum type="arabicPeriod"/>
              <a:defRPr baseline="0"/>
            </a:lvl1pPr>
            <a:lvl2pPr marL="914400" indent="-457200">
              <a:buFont typeface="+mj-lt"/>
              <a:buAutoNum type="arabicPeriod"/>
              <a:defRPr/>
            </a:lvl2pPr>
            <a:lvl3pPr marL="1371600" indent="-457200">
              <a:buFont typeface="+mj-lt"/>
              <a:buAutoNum type="arabicPeriod"/>
              <a:defRPr/>
            </a:lvl3pPr>
            <a:lvl4pPr marL="1714500" indent="-342900">
              <a:buFont typeface="+mj-lt"/>
              <a:buAutoNum type="arabicPeriod"/>
              <a:defRPr/>
            </a:lvl4pPr>
            <a:lvl5pPr marL="2171700" indent="-342900">
              <a:buFont typeface="+mj-lt"/>
              <a:buAutoNum type="arabicPeriod"/>
              <a:defRPr/>
            </a:lvl5pPr>
          </a:lstStyle>
          <a:p>
            <a:pPr lvl="0"/>
            <a:r>
              <a:rPr lang="uk-UA" dirty="0"/>
              <a:t>Назва пункту</a:t>
            </a:r>
          </a:p>
          <a:p>
            <a:pPr lvl="0"/>
            <a:r>
              <a:rPr lang="uk-UA" dirty="0"/>
              <a:t>Назва пункту</a:t>
            </a:r>
          </a:p>
          <a:p>
            <a:pPr lvl="0"/>
            <a:r>
              <a:rPr lang="uk-UA" dirty="0"/>
              <a:t>Назва пункту</a:t>
            </a:r>
          </a:p>
          <a:p>
            <a:pPr lvl="0"/>
            <a:r>
              <a:rPr lang="uk-UA" dirty="0"/>
              <a:t>Назва пункту</a:t>
            </a:r>
            <a:endParaRPr lang="ru-RU" dirty="0"/>
          </a:p>
          <a:p>
            <a:pPr lvl="0"/>
            <a:endParaRPr lang="ru-RU" dirty="0"/>
          </a:p>
        </p:txBody>
      </p:sp>
      <p:cxnSp>
        <p:nvCxnSpPr>
          <p:cNvPr id="7" name="Прямая соединительная линия 6"/>
          <p:cNvCxnSpPr/>
          <p:nvPr userDrawn="1"/>
        </p:nvCxnSpPr>
        <p:spPr>
          <a:xfrm flipV="1">
            <a:off x="418035" y="1005840"/>
            <a:ext cx="6024327" cy="15776"/>
          </a:xfrm>
          <a:prstGeom prst="line">
            <a:avLst/>
          </a:prstGeom>
          <a:ln w="12700">
            <a:solidFill>
              <a:srgbClr val="3146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08801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1522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surl.li/dabtr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surl.li/dabtr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surl.li/chnaq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surl.li/dabtr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surl.li/dabtr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surl.li/chnaq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1601" y="4511901"/>
            <a:ext cx="771780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>
              <a:defRPr/>
            </a:pPr>
            <a:r>
              <a:rPr lang="uk-UA" alt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Методист вищої категорії навчально-методичного відділу</a:t>
            </a:r>
          </a:p>
          <a:p>
            <a:pPr algn="ctr" eaLnBrk="1" hangingPunct="1">
              <a:defRPr/>
            </a:pPr>
            <a:r>
              <a:rPr lang="uk-UA" alt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Стрижка Марина Анатоліївна</a:t>
            </a:r>
          </a:p>
          <a:p>
            <a:endParaRPr lang="uk-UA" sz="1600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332014" y="624114"/>
            <a:ext cx="6607171" cy="3759879"/>
          </a:xfrm>
        </p:spPr>
        <p:txBody>
          <a:bodyPr/>
          <a:lstStyle/>
          <a:p>
            <a:pPr marL="0" indent="0" algn="ctr"/>
            <a:r>
              <a:rPr lang="uk-UA" sz="44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Вимоги до підготовки </a:t>
            </a:r>
            <a:br>
              <a:rPr lang="uk-UA" sz="44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44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та оформлення навчально-методичного забезпечення </a:t>
            </a:r>
            <a:br>
              <a:rPr lang="uk-UA" sz="44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44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освітніх компонентів</a:t>
            </a:r>
            <a:br>
              <a:rPr lang="ru-RU" sz="4400" dirty="0"/>
            </a:br>
            <a:endParaRPr lang="ru-RU" sz="4400" dirty="0"/>
          </a:p>
        </p:txBody>
      </p:sp>
      <p:cxnSp>
        <p:nvCxnSpPr>
          <p:cNvPr id="3" name="Пряма сполучна лінія 2">
            <a:extLst>
              <a:ext uri="{FF2B5EF4-FFF2-40B4-BE49-F238E27FC236}">
                <a16:creationId xmlns:a16="http://schemas.microsoft.com/office/drawing/2014/main" id="{06A19438-17B6-D3AD-8F3D-1CCA7F11B0BD}"/>
              </a:ext>
            </a:extLst>
          </p:cNvPr>
          <p:cNvCxnSpPr/>
          <p:nvPr/>
        </p:nvCxnSpPr>
        <p:spPr>
          <a:xfrm>
            <a:off x="509047" y="3883843"/>
            <a:ext cx="644793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51161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1">
            <a:extLst>
              <a:ext uri="{FF2B5EF4-FFF2-40B4-BE49-F238E27FC236}">
                <a16:creationId xmlns:a16="http://schemas.microsoft.com/office/drawing/2014/main" id="{D2BC8B33-CA5F-42D1-A6BF-4757DD248579}"/>
              </a:ext>
            </a:extLst>
          </p:cNvPr>
          <p:cNvSpPr txBox="1">
            <a:spLocks/>
          </p:cNvSpPr>
          <p:nvPr/>
        </p:nvSpPr>
        <p:spPr bwMode="auto">
          <a:xfrm>
            <a:off x="754062" y="304668"/>
            <a:ext cx="10275888" cy="192113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 marL="0" indent="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None/>
              <a:defRPr sz="28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uk-UA" b="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розгляду рукописів і видання навчальної та </a:t>
            </a:r>
            <a:br>
              <a:rPr lang="uk-UA" b="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b="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навчально-методичної літератури </a:t>
            </a:r>
          </a:p>
          <a:p>
            <a:pPr algn="ctr" eaLnBrk="1" hangingPunct="1">
              <a:defRPr/>
            </a:pPr>
            <a:endParaRPr lang="uk-UA" sz="2000" b="0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623888" eaLnBrk="1" hangingPunct="1">
              <a:defRPr/>
            </a:pPr>
            <a:r>
              <a:rPr lang="uk-UA" b="0" i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Розгляд рукописів кафедрою</a:t>
            </a:r>
          </a:p>
          <a:p>
            <a:pPr eaLnBrk="1" hangingPunct="1">
              <a:defRPr/>
            </a:pPr>
            <a:endParaRPr lang="uk-UA" b="0" i="1" dirty="0">
              <a:solidFill>
                <a:schemeClr val="accent2"/>
              </a:solidFill>
            </a:endParaRPr>
          </a:p>
          <a:p>
            <a:pPr algn="ctr" eaLnBrk="1" hangingPunct="1">
              <a:defRPr/>
            </a:pPr>
            <a:r>
              <a:rPr lang="uk-UA" b="0" i="1" dirty="0">
                <a:solidFill>
                  <a:schemeClr val="accent2"/>
                </a:solidFill>
              </a:rPr>
              <a:t> 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042FD46-8F5D-8AAB-7E89-97C43EDFF1ED}"/>
              </a:ext>
            </a:extLst>
          </p:cNvPr>
          <p:cNvSpPr/>
          <p:nvPr/>
        </p:nvSpPr>
        <p:spPr>
          <a:xfrm>
            <a:off x="387350" y="819150"/>
            <a:ext cx="11050588" cy="8921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  <a:defRPr/>
            </a:pPr>
            <a:endParaRPr lang="uk-UA" sz="2800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>
              <a:defRPr/>
            </a:pPr>
            <a:endParaRPr lang="uk-UA" sz="2400" dirty="0">
              <a:latin typeface="+mj-lt"/>
              <a:ea typeface="+mj-ea"/>
              <a:cs typeface="+mj-cs"/>
            </a:endParaRPr>
          </a:p>
        </p:txBody>
      </p:sp>
      <p:graphicFrame>
        <p:nvGraphicFramePr>
          <p:cNvPr id="2" name="Таблиця 1">
            <a:extLst>
              <a:ext uri="{FF2B5EF4-FFF2-40B4-BE49-F238E27FC236}">
                <a16:creationId xmlns:a16="http://schemas.microsoft.com/office/drawing/2014/main" id="{890BCD50-24F4-3F7C-2847-11B48B60E9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7709051"/>
              </p:ext>
            </p:extLst>
          </p:nvPr>
        </p:nvGraphicFramePr>
        <p:xfrm>
          <a:off x="774700" y="2472965"/>
          <a:ext cx="10275888" cy="390525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1379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379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26971">
                <a:tc gridSpan="2">
                  <a:txBody>
                    <a:bodyPr/>
                    <a:lstStyle/>
                    <a:p>
                      <a:pPr algn="ctr"/>
                      <a:r>
                        <a:rPr lang="uk-UA" sz="2800" b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Документація</a:t>
                      </a:r>
                      <a:endParaRPr lang="uk-UA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anchor="ctr"/>
                </a:tc>
                <a:tc hMerge="1"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3633">
                <a:tc>
                  <a:txBody>
                    <a:bodyPr/>
                    <a:lstStyle/>
                    <a:p>
                      <a:pPr algn="ctr"/>
                      <a:r>
                        <a:rPr lang="uk-UA" sz="2800" b="1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Вхідна</a:t>
                      </a:r>
                      <a:endParaRPr lang="uk-UA" sz="28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b="1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Вихідна</a:t>
                      </a:r>
                      <a:endParaRPr lang="uk-UA" sz="28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54646">
                <a:tc>
                  <a:txBody>
                    <a:bodyPr/>
                    <a:lstStyle/>
                    <a:p>
                      <a:r>
                        <a:rPr lang="uk-UA" sz="2400" b="0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Рукопис.</a:t>
                      </a:r>
                    </a:p>
                    <a:p>
                      <a:r>
                        <a:rPr lang="uk-UA" sz="2400" b="0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Освітня програма.</a:t>
                      </a:r>
                    </a:p>
                    <a:p>
                      <a:r>
                        <a:rPr lang="uk-UA" sz="2400" b="0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Робоча програма та/або </a:t>
                      </a:r>
                      <a:r>
                        <a:rPr lang="uk-UA" sz="2400" b="0" kern="12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силабус</a:t>
                      </a:r>
                      <a:r>
                        <a:rPr lang="uk-UA" sz="2400" b="0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навчальної дисципліни. </a:t>
                      </a:r>
                      <a:endParaRPr lang="uk-UA" sz="2400" b="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/>
                </a:tc>
                <a:tc>
                  <a:txBody>
                    <a:bodyPr/>
                    <a:lstStyle/>
                    <a:p>
                      <a:r>
                        <a:rPr lang="uk-UA" sz="2400" b="0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Витяг з протоколу засідання кафедри </a:t>
                      </a:r>
                      <a:br>
                        <a:rPr lang="uk-UA" sz="2400" b="0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uk-UA" sz="2400" b="0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 висновком щодо доцільності видання зазначеного рукопису.</a:t>
                      </a:r>
                    </a:p>
                    <a:p>
                      <a:r>
                        <a:rPr lang="uk-UA" sz="2400" b="0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Визнання складу авторського колективу.</a:t>
                      </a:r>
                      <a:endParaRPr lang="uk-UA" sz="2400" b="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7000"/>
    </mc:Choice>
    <mc:Fallback xmlns="">
      <p:transition spd="slow" advClick="0" advTm="27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Текст 1">
            <a:extLst>
              <a:ext uri="{FF2B5EF4-FFF2-40B4-BE49-F238E27FC236}">
                <a16:creationId xmlns:a16="http://schemas.microsoft.com/office/drawing/2014/main" id="{2F0F1041-79F2-033C-61B2-4310169C22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5345" y="422882"/>
            <a:ext cx="10150197" cy="11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uk-UA" altLang="uk-UA" sz="32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розгляду рукописів і видання навчальної та навчально-методичної літератури </a:t>
            </a:r>
          </a:p>
        </p:txBody>
      </p:sp>
      <p:sp>
        <p:nvSpPr>
          <p:cNvPr id="18435" name="Заголовок 1">
            <a:extLst>
              <a:ext uri="{FF2B5EF4-FFF2-40B4-BE49-F238E27FC236}">
                <a16:creationId xmlns:a16="http://schemas.microsoft.com/office/drawing/2014/main" id="{9385F85E-0C56-8327-3881-3030EFB395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6413" y="1608137"/>
            <a:ext cx="11179175" cy="494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10000"/>
              </a:lnSpc>
              <a:spcAft>
                <a:spcPts val="600"/>
              </a:spcAft>
            </a:pPr>
            <a:endParaRPr lang="uk-UA" altLang="uk-UA" sz="24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9DF30E9-66B8-B523-8CCB-3FF0B7B461EF}"/>
              </a:ext>
            </a:extLst>
          </p:cNvPr>
          <p:cNvSpPr txBox="1"/>
          <p:nvPr/>
        </p:nvSpPr>
        <p:spPr>
          <a:xfrm>
            <a:off x="2890447" y="2397947"/>
            <a:ext cx="6183984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uk-UA" sz="3200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Приклад витягу з протоколу </a:t>
            </a:r>
          </a:p>
          <a:p>
            <a:pPr algn="ctr">
              <a:defRPr/>
            </a:pPr>
            <a:r>
              <a:rPr lang="uk-UA" sz="3200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засідання кафедри</a:t>
            </a:r>
          </a:p>
          <a:p>
            <a:pPr algn="ctr">
              <a:defRPr/>
            </a:pPr>
            <a:r>
              <a:rPr lang="uk-UA" sz="3200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за посиланням </a:t>
            </a:r>
          </a:p>
          <a:p>
            <a:pPr algn="ctr">
              <a:defRPr/>
            </a:pP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hlinkClick r:id="rId2"/>
              </a:rPr>
              <a:t>http://surl.li/dabtr</a:t>
            </a:r>
            <a:endParaRPr lang="uk-UA" sz="3200" dirty="0">
              <a:solidFill>
                <a:srgbClr val="00206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ru-RU" sz="3200" dirty="0">
              <a:solidFill>
                <a:srgbClr val="00206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uk-UA" sz="3200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8437" name="Рисунок 5" descr="Зображення, що містить серце, червоний, дизайн&#10;&#10;Автоматично згенерований опис">
            <a:extLst>
              <a:ext uri="{FF2B5EF4-FFF2-40B4-BE49-F238E27FC236}">
                <a16:creationId xmlns:a16="http://schemas.microsoft.com/office/drawing/2014/main" id="{0B0FE328-CF84-6167-183C-381CBBC4D3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345" y="2283617"/>
            <a:ext cx="2290762" cy="229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9" descr="Зображення, що містить канцелярські товари й офісне обладнання, канцтовари, книга, інструменти для письма&#10;&#10;Автоматично згенерований опис">
            <a:extLst>
              <a:ext uri="{FF2B5EF4-FFF2-40B4-BE49-F238E27FC236}">
                <a16:creationId xmlns:a16="http://schemas.microsoft.com/office/drawing/2014/main" id="{6F03EBE7-D4D3-79C8-73BA-DADFAC39FF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9213" y="3879850"/>
            <a:ext cx="1463675" cy="146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7000"/>
    </mc:Choice>
    <mc:Fallback xmlns="">
      <p:transition spd="slow" advClick="0" advTm="27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Текст 1">
            <a:extLst>
              <a:ext uri="{FF2B5EF4-FFF2-40B4-BE49-F238E27FC236}">
                <a16:creationId xmlns:a16="http://schemas.microsoft.com/office/drawing/2014/main" id="{2F0F1041-79F2-033C-61B2-4310169C22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5345" y="422882"/>
            <a:ext cx="10150197" cy="11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uk-UA" altLang="uk-UA" sz="32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розгляду рукописів і видання навчальної та навчально-методичної літератури </a:t>
            </a:r>
          </a:p>
        </p:txBody>
      </p:sp>
      <p:sp>
        <p:nvSpPr>
          <p:cNvPr id="18435" name="Заголовок 1">
            <a:extLst>
              <a:ext uri="{FF2B5EF4-FFF2-40B4-BE49-F238E27FC236}">
                <a16:creationId xmlns:a16="http://schemas.microsoft.com/office/drawing/2014/main" id="{9385F85E-0C56-8327-3881-3030EFB395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6413" y="1608137"/>
            <a:ext cx="11179175" cy="494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10000"/>
              </a:lnSpc>
              <a:spcAft>
                <a:spcPts val="600"/>
              </a:spcAft>
            </a:pPr>
            <a:endParaRPr lang="uk-UA" altLang="uk-UA" sz="2400"/>
          </a:p>
        </p:txBody>
      </p:sp>
      <p:graphicFrame>
        <p:nvGraphicFramePr>
          <p:cNvPr id="4" name="Таблиця 3">
            <a:extLst>
              <a:ext uri="{FF2B5EF4-FFF2-40B4-BE49-F238E27FC236}">
                <a16:creationId xmlns:a16="http://schemas.microsoft.com/office/drawing/2014/main" id="{26089480-14EC-0D7B-C760-E06934EE55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6281217"/>
              </p:ext>
            </p:extLst>
          </p:nvPr>
        </p:nvGraphicFramePr>
        <p:xfrm>
          <a:off x="895545" y="1414023"/>
          <a:ext cx="10605156" cy="494188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279012">
                  <a:extLst>
                    <a:ext uri="{9D8B030D-6E8A-4147-A177-3AD203B41FA5}">
                      <a16:colId xmlns:a16="http://schemas.microsoft.com/office/drawing/2014/main" val="369565969"/>
                    </a:ext>
                  </a:extLst>
                </a:gridCol>
                <a:gridCol w="5326144">
                  <a:extLst>
                    <a:ext uri="{9D8B030D-6E8A-4147-A177-3AD203B41FA5}">
                      <a16:colId xmlns:a16="http://schemas.microsoft.com/office/drawing/2014/main" val="758872929"/>
                    </a:ext>
                  </a:extLst>
                </a:gridCol>
              </a:tblGrid>
              <a:tr h="491077">
                <a:tc gridSpan="2">
                  <a:txBody>
                    <a:bodyPr/>
                    <a:lstStyle/>
                    <a:p>
                      <a:pPr algn="ctr"/>
                      <a:r>
                        <a:rPr lang="uk-UA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Витяг з протоколу засідання кафедри щодо видання</a:t>
                      </a:r>
                      <a:endParaRPr lang="ru-UA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0924373"/>
                  </a:ext>
                </a:extLst>
              </a:tr>
              <a:tr h="479916">
                <a:tc>
                  <a:txBody>
                    <a:bodyPr/>
                    <a:lstStyle/>
                    <a:p>
                      <a:pPr algn="ctr"/>
                      <a:r>
                        <a:rPr lang="uk-UA" sz="20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Навчального посібника, підручника</a:t>
                      </a:r>
                      <a:endParaRPr lang="ru-UA" sz="20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Конспекту лекцій, методичних рекомендацій</a:t>
                      </a:r>
                      <a:endParaRPr lang="ru-UA" sz="20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2317032"/>
                  </a:ext>
                </a:extLst>
              </a:tr>
              <a:tr h="3970895">
                <a:tc>
                  <a:txBody>
                    <a:bodyPr/>
                    <a:lstStyle/>
                    <a:p>
                      <a:pPr algn="ctr"/>
                      <a:r>
                        <a:rPr lang="uk-UA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ПОРЯДОК ДЕННИЙ</a:t>
                      </a:r>
                      <a:endParaRPr lang="ru-UA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450215" algn="just"/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 Про розгляд рукопису навчального посібника «Об’єктно орієнтоване програмування </a:t>
                      </a:r>
                      <a:r>
                        <a:rPr lang="uk-UA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мовою С++</a:t>
                      </a: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» (автори: Н.О. Соколова, В.І. Олевський) на предмет:</a:t>
                      </a:r>
                      <a:endParaRPr lang="ru-UA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buFont typeface="Times New Roman" panose="02020603050405020304" pitchFamily="18" charset="0"/>
                        <a:buChar char="-"/>
                        <a:tabLst>
                          <a:tab pos="450215" algn="l"/>
                          <a:tab pos="630555" algn="l"/>
                        </a:tabLs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обґрунтування доцільності видання;</a:t>
                      </a:r>
                      <a:endParaRPr lang="ru-UA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buFont typeface="Times New Roman" panose="02020603050405020304" pitchFamily="18" charset="0"/>
                        <a:buChar char="-"/>
                        <a:tabLst>
                          <a:tab pos="450215" algn="l"/>
                          <a:tab pos="630555" algn="l"/>
                        </a:tabLs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визначення відповідності змісту посібника робочій програмі з дисципліни «Об’єктно орієнтоване програмування» та вимогам «Положення про порядок видання в світ інформаційно-методичного забезпечення освітнього процесу в Національному технічному університеті «Дніпровська політехніка»;</a:t>
                      </a:r>
                      <a:endParaRPr lang="ru-UA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buFont typeface="Times New Roman" panose="02020603050405020304" pitchFamily="18" charset="0"/>
                        <a:buChar char="-"/>
                        <a:tabLst>
                          <a:tab pos="450215" algn="l"/>
                          <a:tab pos="630555" algn="l"/>
                        </a:tabLs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визнання та затвердження складу авторів;</a:t>
                      </a:r>
                      <a:endParaRPr lang="ru-UA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buFont typeface="Times New Roman" panose="02020603050405020304" pitchFamily="18" charset="0"/>
                        <a:buChar char="-"/>
                        <a:tabLst>
                          <a:tab pos="450215" algn="l"/>
                          <a:tab pos="630555" algn="l"/>
                        </a:tabLs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отримання </a:t>
                      </a:r>
                      <a:r>
                        <a:rPr lang="uk-UA" sz="16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грифа</a:t>
                      </a: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вченої ради університету.</a:t>
                      </a:r>
                    </a:p>
                    <a:p>
                      <a:pPr marL="0" lvl="0" indent="0" algn="just">
                        <a:buFont typeface="Times New Roman" panose="02020603050405020304" pitchFamily="18" charset="0"/>
                        <a:buNone/>
                        <a:tabLst>
                          <a:tab pos="450215" algn="l"/>
                          <a:tab pos="630555" algn="l"/>
                        </a:tabLst>
                      </a:pPr>
                      <a:endParaRPr lang="ru-UA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ПОРЯДОК ДЕННИЙ</a:t>
                      </a:r>
                      <a:endParaRPr lang="ru-UA" sz="16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indent="457200" algn="just"/>
                      <a:r>
                        <a:rPr lang="uk-UA" sz="16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2. Про розгляд рукопису методичних матеріалів «Вивчення речовинного складу земної кори : методичні рекомендації до виконання лабораторних робіт з дисципліни «Загальна геологія» для здобувачів ступеня бакалавра спеціальності 103 Науки про Землю» (укладачі: О.А. Терешкова, І.С. Нікітенко, Н.В. Голуб) на предмет:</a:t>
                      </a:r>
                      <a:endParaRPr lang="ru-UA" sz="16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 defTabSz="914400" rtl="0" eaLnBrk="1" latinLnBrk="0" hangingPunct="1">
                        <a:buFont typeface="Times New Roman" panose="02020603050405020304" pitchFamily="18" charset="0"/>
                        <a:buChar char="-"/>
                        <a:tabLst>
                          <a:tab pos="450215" algn="l"/>
                          <a:tab pos="630555" algn="l"/>
                        </a:tabLst>
                      </a:pPr>
                      <a:r>
                        <a:rPr lang="uk-UA" sz="16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обґрунтування доцільності видання;</a:t>
                      </a:r>
                      <a:endParaRPr lang="ru-UA" sz="16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 defTabSz="914400" rtl="0" eaLnBrk="1" latinLnBrk="0" hangingPunct="1">
                        <a:buFont typeface="Times New Roman" panose="02020603050405020304" pitchFamily="18" charset="0"/>
                        <a:buChar char="-"/>
                        <a:tabLst>
                          <a:tab pos="450215" algn="l"/>
                          <a:tab pos="630555" algn="l"/>
                        </a:tabLst>
                      </a:pPr>
                      <a:r>
                        <a:rPr lang="uk-UA" sz="16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визначення відповідності змісту матеріалів робочій програмі з дисципліни «Загальна геологія» та вимогам «Положення про порядок видання в світ інформаційно-методичного забезпечення освітнього процесу в Національному технічному університеті «Дніпровська політехніка»;</a:t>
                      </a:r>
                      <a:endParaRPr lang="ru-UA" sz="16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 defTabSz="914400" rtl="0" eaLnBrk="1" latinLnBrk="0" hangingPunct="1">
                        <a:buFont typeface="Times New Roman" panose="02020603050405020304" pitchFamily="18" charset="0"/>
                        <a:buChar char="-"/>
                        <a:tabLst>
                          <a:tab pos="450215" algn="l"/>
                          <a:tab pos="630555" algn="l"/>
                        </a:tabLst>
                      </a:pPr>
                      <a:r>
                        <a:rPr lang="uk-UA" sz="16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визнання та затвердження складу укладачів.</a:t>
                      </a:r>
                      <a:endParaRPr lang="ru-UA" sz="16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40886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148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7000"/>
    </mc:Choice>
    <mc:Fallback xmlns="">
      <p:transition spd="slow" advClick="0" advTm="27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Текст 1">
            <a:extLst>
              <a:ext uri="{FF2B5EF4-FFF2-40B4-BE49-F238E27FC236}">
                <a16:creationId xmlns:a16="http://schemas.microsoft.com/office/drawing/2014/main" id="{2F0F1041-79F2-033C-61B2-4310169C22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5345" y="422882"/>
            <a:ext cx="10150197" cy="11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uk-UA" altLang="uk-UA" sz="32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розгляду рукописів і видання навчальної та навчально-методичної літератури </a:t>
            </a:r>
          </a:p>
        </p:txBody>
      </p:sp>
      <p:sp>
        <p:nvSpPr>
          <p:cNvPr id="18435" name="Заголовок 1">
            <a:extLst>
              <a:ext uri="{FF2B5EF4-FFF2-40B4-BE49-F238E27FC236}">
                <a16:creationId xmlns:a16="http://schemas.microsoft.com/office/drawing/2014/main" id="{9385F85E-0C56-8327-3881-3030EFB395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6413" y="1608137"/>
            <a:ext cx="11179175" cy="494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10000"/>
              </a:lnSpc>
              <a:spcAft>
                <a:spcPts val="600"/>
              </a:spcAft>
            </a:pPr>
            <a:endParaRPr lang="uk-UA" altLang="uk-UA" sz="2400"/>
          </a:p>
        </p:txBody>
      </p:sp>
      <p:graphicFrame>
        <p:nvGraphicFramePr>
          <p:cNvPr id="4" name="Таблиця 3">
            <a:extLst>
              <a:ext uri="{FF2B5EF4-FFF2-40B4-BE49-F238E27FC236}">
                <a16:creationId xmlns:a16="http://schemas.microsoft.com/office/drawing/2014/main" id="{26089480-14EC-0D7B-C760-E06934EE55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1233339"/>
              </p:ext>
            </p:extLst>
          </p:nvPr>
        </p:nvGraphicFramePr>
        <p:xfrm>
          <a:off x="895545" y="1414023"/>
          <a:ext cx="10605156" cy="512052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279012">
                  <a:extLst>
                    <a:ext uri="{9D8B030D-6E8A-4147-A177-3AD203B41FA5}">
                      <a16:colId xmlns:a16="http://schemas.microsoft.com/office/drawing/2014/main" val="369565969"/>
                    </a:ext>
                  </a:extLst>
                </a:gridCol>
                <a:gridCol w="5326144">
                  <a:extLst>
                    <a:ext uri="{9D8B030D-6E8A-4147-A177-3AD203B41FA5}">
                      <a16:colId xmlns:a16="http://schemas.microsoft.com/office/drawing/2014/main" val="758872929"/>
                    </a:ext>
                  </a:extLst>
                </a:gridCol>
              </a:tblGrid>
              <a:tr h="491077">
                <a:tc gridSpan="2">
                  <a:txBody>
                    <a:bodyPr/>
                    <a:lstStyle/>
                    <a:p>
                      <a:pPr algn="ctr"/>
                      <a:r>
                        <a:rPr lang="uk-UA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Витяг з протоколу засідання кафедри щодо видання</a:t>
                      </a:r>
                      <a:endParaRPr lang="ru-UA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0924373"/>
                  </a:ext>
                </a:extLst>
              </a:tr>
              <a:tr h="479916">
                <a:tc>
                  <a:txBody>
                    <a:bodyPr/>
                    <a:lstStyle/>
                    <a:p>
                      <a:pPr algn="ctr"/>
                      <a:r>
                        <a:rPr lang="uk-UA" sz="20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Навчального посібника, підручника</a:t>
                      </a:r>
                      <a:endParaRPr lang="ru-UA" sz="20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Конспекту лекцій, методичних рекомендацій</a:t>
                      </a:r>
                      <a:endParaRPr lang="ru-UA" sz="20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2317032"/>
                  </a:ext>
                </a:extLst>
              </a:tr>
              <a:tr h="3970895">
                <a:tc>
                  <a:txBody>
                    <a:bodyPr/>
                    <a:lstStyle/>
                    <a:p>
                      <a:pPr marR="106680" indent="450215" algn="l">
                        <a:lnSpc>
                          <a:spcPct val="102000"/>
                        </a:lnSpc>
                      </a:pPr>
                      <a:r>
                        <a:rPr lang="uk-UA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УХВАЛИЛИ:</a:t>
                      </a:r>
                      <a:endParaRPr lang="ru-U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buFont typeface="+mj-lt"/>
                        <a:buAutoNum type="arabicPeriod"/>
                        <a:tabLst>
                          <a:tab pos="685800" algn="l"/>
                        </a:tabLs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Вважати, що зміст рукопису відповідає робочій програмі дисципліни «Об’єктно орієнтоване програмування», освітньо-професійній програмі «Інформаційні системи та технології» першого (бакалаврського) рівня вищої освіти зі спеціальності 126 Інформаційні системи та технології і вимогам «Положення про порядок видання в світ інформаційно-методичного забезпечення освітнього процесу в Національному технічному університеті «Дніпровська політехніка».</a:t>
                      </a:r>
                      <a:endParaRPr lang="ru-U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buFont typeface="+mj-lt"/>
                        <a:buAutoNum type="arabicPeriod"/>
                        <a:tabLst>
                          <a:tab pos="685800" algn="l"/>
                        </a:tabLs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 метою порушення питання про надання </a:t>
                      </a:r>
                      <a:r>
                        <a:rPr lang="uk-UA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грифа</a:t>
                      </a: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вченої ради університету подати рукопис на розгляд науково-методичної комісії зі спеціальності 126 Інформаційні системи та технології.</a:t>
                      </a:r>
                      <a:endParaRPr lang="ru-U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buFont typeface="+mj-lt"/>
                        <a:buAutoNum type="arabicPeriod"/>
                        <a:tabLst>
                          <a:tab pos="685800" algn="l"/>
                        </a:tabLst>
                      </a:pPr>
                      <a:r>
                        <a:rPr lang="uk-UA" sz="1400" spc="-2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 урахуванням особистого творчого внеску у підготовку рукопису  визнати доцента </a:t>
                      </a: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Н.О. Соколову і професора </a:t>
                      </a:r>
                      <a:br>
                        <a:rPr lang="uk-UA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В.І. Олевського авторами навчального посібника</a:t>
                      </a:r>
                      <a:r>
                        <a:rPr lang="uk-UA" sz="1400" spc="-2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uk-UA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Об’єктно орієнтоване програмування мовою С++» </a:t>
                      </a:r>
                      <a:endParaRPr lang="ru-U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lvl="0" indent="0" algn="just">
                        <a:buFont typeface="Times New Roman" panose="02020603050405020304" pitchFamily="18" charset="0"/>
                        <a:buNone/>
                        <a:tabLst>
                          <a:tab pos="450215" algn="l"/>
                          <a:tab pos="630555" algn="l"/>
                        </a:tabLst>
                      </a:pPr>
                      <a:endParaRPr lang="ru-U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457200" algn="just" defTabSz="914400" rtl="0" eaLnBrk="1" latinLnBrk="0" hangingPunct="1">
                        <a:buFont typeface="+mj-lt"/>
                        <a:buNone/>
                        <a:tabLst>
                          <a:tab pos="685800" algn="l"/>
                        </a:tabLst>
                      </a:pPr>
                      <a:r>
                        <a:rPr lang="uk-UA" sz="14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УХВАЛИЛИ:</a:t>
                      </a:r>
                      <a:endParaRPr lang="ru-UA" sz="1400" b="1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 defTabSz="914400" rtl="0" eaLnBrk="1" latinLnBrk="0" hangingPunct="1">
                        <a:buFont typeface="+mj-lt"/>
                        <a:buAutoNum type="arabicPeriod"/>
                        <a:tabLst>
                          <a:tab pos="685800" algn="l"/>
                        </a:tabLst>
                      </a:pPr>
                      <a:r>
                        <a:rPr lang="uk-UA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Вважати, що зміст рукопису відповідає робочій програмі навчальної дисципліни «Загальна геологія», освітньо-професійним програмам «Геологія» та «Водні ресурси та </a:t>
                      </a:r>
                      <a:r>
                        <a:rPr lang="uk-UA" sz="1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геобезпека</a:t>
                      </a:r>
                      <a:r>
                        <a:rPr lang="uk-UA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» першого (бакалаврського) рівня вищої освіти зі спеціальності 103 Науки про Землю і вимогам «Положення про порядок видання в світ інформаційно-методичного забезпечення освітнього процесу в Національному технічному університеті «Дніпровська політехніка».</a:t>
                      </a:r>
                      <a:endParaRPr lang="ru-UA" sz="14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 defTabSz="914400" rtl="0" eaLnBrk="1" latinLnBrk="0" hangingPunct="1">
                        <a:buFont typeface="+mj-lt"/>
                        <a:buAutoNum type="arabicPeriod"/>
                        <a:tabLst>
                          <a:tab pos="685800" algn="l"/>
                        </a:tabLst>
                      </a:pPr>
                      <a:r>
                        <a:rPr lang="uk-UA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Подати рукопис на розгляд науково-методичної комісії зі спеціальності 103 Науки про Землю.</a:t>
                      </a:r>
                      <a:endParaRPr lang="ru-UA" sz="14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 defTabSz="914400" rtl="0" eaLnBrk="1" latinLnBrk="0" hangingPunct="1">
                        <a:buFont typeface="+mj-lt"/>
                        <a:buAutoNum type="arabicPeriod"/>
                        <a:tabLst>
                          <a:tab pos="685800" algn="l"/>
                        </a:tabLst>
                      </a:pPr>
                      <a:r>
                        <a:rPr lang="uk-UA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 урахуванням особистого творчого внеску у підготовку рукопису визнати доцентів О.А. Терешкову, І.С. Нікітенка, Н.В. Голуб укладачами методичних матеріалів «Вивчення речовинного складу земної кори : методичні рекомендації до виконання лабораторних робіт з дисципліни «Загальна геологія» для здобувачів ступеня бакалавра зі спеціальності 103 Науки про Землю».</a:t>
                      </a:r>
                      <a:endParaRPr lang="ru-UA" sz="14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 defTabSz="914400" rtl="0" eaLnBrk="1" latinLnBrk="0" hangingPunct="1">
                        <a:buFont typeface="+mj-lt"/>
                        <a:buAutoNum type="arabicPeriod"/>
                        <a:tabLst>
                          <a:tab pos="685800" algn="l"/>
                        </a:tabLst>
                      </a:pPr>
                      <a:endParaRPr lang="ru-UA" sz="14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40886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3182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7000"/>
    </mc:Choice>
    <mc:Fallback xmlns="">
      <p:transition spd="slow" advClick="0" advTm="27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1">
            <a:extLst>
              <a:ext uri="{FF2B5EF4-FFF2-40B4-BE49-F238E27FC236}">
                <a16:creationId xmlns:a16="http://schemas.microsoft.com/office/drawing/2014/main" id="{BAE052D0-ECD6-E79E-75C1-A2830A1E8364}"/>
              </a:ext>
            </a:extLst>
          </p:cNvPr>
          <p:cNvSpPr txBox="1">
            <a:spLocks/>
          </p:cNvSpPr>
          <p:nvPr/>
        </p:nvSpPr>
        <p:spPr bwMode="auto">
          <a:xfrm>
            <a:off x="885825" y="146050"/>
            <a:ext cx="10275888" cy="17113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 marL="0" indent="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None/>
              <a:defRPr sz="28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uk-UA" b="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розгляду рукописів і видання навчальної та </a:t>
            </a:r>
            <a:br>
              <a:rPr lang="uk-UA" b="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b="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навчально-методичної літератури </a:t>
            </a:r>
          </a:p>
          <a:p>
            <a:pPr indent="623888" eaLnBrk="1" hangingPunct="1">
              <a:defRPr/>
            </a:pPr>
            <a:r>
              <a:rPr lang="uk-UA" b="0" i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Розгляд рукописів науково-методичною комісією спеціальності</a:t>
            </a:r>
          </a:p>
          <a:p>
            <a:pPr eaLnBrk="1" hangingPunct="1">
              <a:defRPr/>
            </a:pPr>
            <a:endParaRPr lang="uk-UA" b="0" i="1" dirty="0">
              <a:solidFill>
                <a:schemeClr val="accent2"/>
              </a:solidFill>
            </a:endParaRPr>
          </a:p>
          <a:p>
            <a:pPr algn="ctr" eaLnBrk="1" hangingPunct="1">
              <a:defRPr/>
            </a:pPr>
            <a:r>
              <a:rPr lang="uk-UA" b="0" i="1" dirty="0">
                <a:solidFill>
                  <a:schemeClr val="accent2"/>
                </a:solidFill>
              </a:rPr>
              <a:t> 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9D678B5E-7454-8856-715C-C35FACCC94D2}"/>
              </a:ext>
            </a:extLst>
          </p:cNvPr>
          <p:cNvSpPr/>
          <p:nvPr/>
        </p:nvSpPr>
        <p:spPr>
          <a:xfrm>
            <a:off x="387350" y="819150"/>
            <a:ext cx="11050588" cy="8921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  <a:defRPr/>
            </a:pPr>
            <a:endParaRPr lang="uk-UA" sz="2800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>
              <a:defRPr/>
            </a:pPr>
            <a:endParaRPr lang="uk-UA" sz="2400" dirty="0">
              <a:latin typeface="+mj-lt"/>
              <a:ea typeface="+mj-ea"/>
              <a:cs typeface="+mj-cs"/>
            </a:endParaRPr>
          </a:p>
        </p:txBody>
      </p:sp>
      <p:graphicFrame>
        <p:nvGraphicFramePr>
          <p:cNvPr id="2" name="Таблиця 1">
            <a:extLst>
              <a:ext uri="{FF2B5EF4-FFF2-40B4-BE49-F238E27FC236}">
                <a16:creationId xmlns:a16="http://schemas.microsoft.com/office/drawing/2014/main" id="{B94F957F-D498-B63F-5773-4CF25B19B0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5484801"/>
              </p:ext>
            </p:extLst>
          </p:nvPr>
        </p:nvGraphicFramePr>
        <p:xfrm>
          <a:off x="958056" y="2083619"/>
          <a:ext cx="10275888" cy="418147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1379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379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92536">
                <a:tc gridSpan="2">
                  <a:txBody>
                    <a:bodyPr/>
                    <a:lstStyle/>
                    <a:p>
                      <a:pPr algn="ctr"/>
                      <a:r>
                        <a:rPr lang="uk-UA" sz="2800" b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Документація</a:t>
                      </a:r>
                      <a:endParaRPr lang="uk-UA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25" marB="45725" anchor="ctr"/>
                </a:tc>
                <a:tc hMerge="1"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4816">
                <a:tc>
                  <a:txBody>
                    <a:bodyPr/>
                    <a:lstStyle/>
                    <a:p>
                      <a:pPr algn="ctr"/>
                      <a:r>
                        <a:rPr lang="uk-UA" sz="2800" b="1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Вхідна</a:t>
                      </a:r>
                      <a:endParaRPr lang="uk-UA" sz="28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25" marB="457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b="1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Вихідна</a:t>
                      </a:r>
                      <a:endParaRPr lang="uk-UA" sz="28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25" marB="457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14123">
                <a:tc>
                  <a:txBody>
                    <a:bodyPr/>
                    <a:lstStyle/>
                    <a:p>
                      <a:r>
                        <a:rPr lang="uk-UA" sz="2400" b="0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Рукопис.</a:t>
                      </a:r>
                    </a:p>
                    <a:p>
                      <a:r>
                        <a:rPr lang="uk-UA" sz="2400" b="0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Робоча програма та/або </a:t>
                      </a:r>
                      <a:r>
                        <a:rPr lang="uk-UA" sz="2400" b="0" kern="12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силабус</a:t>
                      </a:r>
                      <a:r>
                        <a:rPr lang="uk-UA" sz="2400" b="0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навчальної дисципліни. </a:t>
                      </a:r>
                    </a:p>
                    <a:p>
                      <a:r>
                        <a:rPr lang="uk-UA" sz="2400" b="0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Освітня програма.</a:t>
                      </a:r>
                    </a:p>
                    <a:p>
                      <a:r>
                        <a:rPr lang="uk-UA" sz="2400" b="0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Витяг з протоколу засідання</a:t>
                      </a:r>
                    </a:p>
                    <a:p>
                      <a:r>
                        <a:rPr lang="uk-UA" sz="2400" b="0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кафедри.</a:t>
                      </a:r>
                      <a:endParaRPr lang="uk-UA" sz="2400" b="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25" marB="45725"/>
                </a:tc>
                <a:tc>
                  <a:txBody>
                    <a:bodyPr/>
                    <a:lstStyle/>
                    <a:p>
                      <a:r>
                        <a:rPr lang="uk-UA" sz="2400" b="0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Витяг з протоколу засідання науково-методичної комісії.</a:t>
                      </a:r>
                    </a:p>
                    <a:p>
                      <a:r>
                        <a:rPr lang="uk-UA" sz="2400" b="0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Затвердження рецензентів (тільки для підручників, навчальних посібників).</a:t>
                      </a:r>
                      <a:endParaRPr lang="uk-UA" sz="2400" b="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7000"/>
    </mc:Choice>
    <mc:Fallback xmlns="">
      <p:transition spd="slow" advClick="0" advTm="2700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Текст 1">
            <a:extLst>
              <a:ext uri="{FF2B5EF4-FFF2-40B4-BE49-F238E27FC236}">
                <a16:creationId xmlns:a16="http://schemas.microsoft.com/office/drawing/2014/main" id="{B8C8941B-8729-2252-C318-91A66A8493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388" y="334231"/>
            <a:ext cx="10915224" cy="88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uk-UA" altLang="uk-UA" sz="32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розгляду рукописів і видання навчальної та </a:t>
            </a:r>
            <a:br>
              <a:rPr lang="uk-UA" altLang="uk-UA" sz="32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altLang="uk-UA" sz="32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навчально-методичної літератури </a:t>
            </a:r>
          </a:p>
        </p:txBody>
      </p:sp>
      <p:sp>
        <p:nvSpPr>
          <p:cNvPr id="20483" name="Заголовок 1">
            <a:extLst>
              <a:ext uri="{FF2B5EF4-FFF2-40B4-BE49-F238E27FC236}">
                <a16:creationId xmlns:a16="http://schemas.microsoft.com/office/drawing/2014/main" id="{E90645F2-582D-011D-3992-E5989C282B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6413" y="1753385"/>
            <a:ext cx="11179175" cy="4796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10000"/>
              </a:lnSpc>
              <a:spcAft>
                <a:spcPts val="600"/>
              </a:spcAft>
            </a:pPr>
            <a:endParaRPr lang="uk-UA" altLang="uk-UA" sz="24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DA41E1B-E80E-8505-CA76-354A921989AB}"/>
              </a:ext>
            </a:extLst>
          </p:cNvPr>
          <p:cNvSpPr txBox="1"/>
          <p:nvPr/>
        </p:nvSpPr>
        <p:spPr>
          <a:xfrm>
            <a:off x="1970202" y="1039813"/>
            <a:ext cx="7183225" cy="46474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endParaRPr lang="uk-UA" sz="2400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  <a:p>
            <a:pPr algn="ctr">
              <a:defRPr/>
            </a:pPr>
            <a:endParaRPr lang="uk-UA" sz="2400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  <a:p>
            <a:pPr algn="ctr">
              <a:defRPr/>
            </a:pPr>
            <a:endParaRPr lang="uk-UA" sz="2400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  <a:p>
            <a:pPr algn="ctr">
              <a:defRPr/>
            </a:pPr>
            <a:endParaRPr lang="uk-UA" sz="2400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  <a:p>
            <a:pPr algn="ctr">
              <a:defRPr/>
            </a:pPr>
            <a:r>
              <a:rPr lang="uk-UA" sz="3200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Приклад витягу з протоколу </a:t>
            </a:r>
          </a:p>
          <a:p>
            <a:pPr algn="ctr">
              <a:defRPr/>
            </a:pPr>
            <a:r>
              <a:rPr lang="uk-UA" sz="3200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засідання науково-методичної комісії спеціальності за посиланням </a:t>
            </a:r>
          </a:p>
          <a:p>
            <a:pPr algn="ctr">
              <a:defRPr/>
            </a:pP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hlinkClick r:id="rId2"/>
              </a:rPr>
              <a:t>http://surl.li/dabtr</a:t>
            </a:r>
            <a:endParaRPr lang="uk-UA" sz="3200" dirty="0">
              <a:solidFill>
                <a:srgbClr val="00206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uk-UA" sz="2400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  <a:p>
            <a:pPr algn="ctr">
              <a:defRPr/>
            </a:pPr>
            <a:endParaRPr lang="uk-UA" sz="2400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  <a:p>
            <a:pPr algn="ctr">
              <a:defRPr/>
            </a:pPr>
            <a:endParaRPr lang="uk-UA" sz="2400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0485" name="Рисунок 5" descr="Зображення, що містить серце, червоний, дизайн&#10;&#10;Автоматично згенерований опис">
            <a:extLst>
              <a:ext uri="{FF2B5EF4-FFF2-40B4-BE49-F238E27FC236}">
                <a16:creationId xmlns:a16="http://schemas.microsoft.com/office/drawing/2014/main" id="{A1356747-B089-A1D1-C651-B4EF197B8F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25" y="1922463"/>
            <a:ext cx="2197100" cy="221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Рисунок 9" descr="Зображення, що містить канцелярські товари й офісне обладнання, канцтовари, книга, інструменти для письма&#10;&#10;Автоматично згенерований опис">
            <a:extLst>
              <a:ext uri="{FF2B5EF4-FFF2-40B4-BE49-F238E27FC236}">
                <a16:creationId xmlns:a16="http://schemas.microsoft.com/office/drawing/2014/main" id="{8C795324-0EE5-2202-394A-C629928C24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9213" y="3879850"/>
            <a:ext cx="1463675" cy="146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7000"/>
    </mc:Choice>
    <mc:Fallback xmlns="">
      <p:transition spd="slow" advClick="0" advTm="2700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Текст 1">
            <a:extLst>
              <a:ext uri="{FF2B5EF4-FFF2-40B4-BE49-F238E27FC236}">
                <a16:creationId xmlns:a16="http://schemas.microsoft.com/office/drawing/2014/main" id="{2F0F1041-79F2-033C-61B2-4310169C22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5345" y="422882"/>
            <a:ext cx="10150197" cy="11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uk-UA" altLang="uk-UA" sz="32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розгляду рукописів і видання навчальної та навчально-методичної літератури </a:t>
            </a:r>
          </a:p>
        </p:txBody>
      </p:sp>
      <p:sp>
        <p:nvSpPr>
          <p:cNvPr id="18435" name="Заголовок 1">
            <a:extLst>
              <a:ext uri="{FF2B5EF4-FFF2-40B4-BE49-F238E27FC236}">
                <a16:creationId xmlns:a16="http://schemas.microsoft.com/office/drawing/2014/main" id="{9385F85E-0C56-8327-3881-3030EFB395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6413" y="1608137"/>
            <a:ext cx="11179175" cy="494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10000"/>
              </a:lnSpc>
              <a:spcAft>
                <a:spcPts val="600"/>
              </a:spcAft>
            </a:pPr>
            <a:endParaRPr lang="uk-UA" altLang="uk-UA" sz="2400"/>
          </a:p>
        </p:txBody>
      </p:sp>
      <p:graphicFrame>
        <p:nvGraphicFramePr>
          <p:cNvPr id="4" name="Таблиця 3">
            <a:extLst>
              <a:ext uri="{FF2B5EF4-FFF2-40B4-BE49-F238E27FC236}">
                <a16:creationId xmlns:a16="http://schemas.microsoft.com/office/drawing/2014/main" id="{26089480-14EC-0D7B-C760-E06934EE55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4160732"/>
              </p:ext>
            </p:extLst>
          </p:nvPr>
        </p:nvGraphicFramePr>
        <p:xfrm>
          <a:off x="895545" y="1414023"/>
          <a:ext cx="10605156" cy="494188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279012">
                  <a:extLst>
                    <a:ext uri="{9D8B030D-6E8A-4147-A177-3AD203B41FA5}">
                      <a16:colId xmlns:a16="http://schemas.microsoft.com/office/drawing/2014/main" val="369565969"/>
                    </a:ext>
                  </a:extLst>
                </a:gridCol>
                <a:gridCol w="5326144">
                  <a:extLst>
                    <a:ext uri="{9D8B030D-6E8A-4147-A177-3AD203B41FA5}">
                      <a16:colId xmlns:a16="http://schemas.microsoft.com/office/drawing/2014/main" val="758872929"/>
                    </a:ext>
                  </a:extLst>
                </a:gridCol>
              </a:tblGrid>
              <a:tr h="491077">
                <a:tc gridSpan="2">
                  <a:txBody>
                    <a:bodyPr/>
                    <a:lstStyle/>
                    <a:p>
                      <a:pPr algn="ctr"/>
                      <a:r>
                        <a:rPr lang="uk-UA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Витяг з протоколу засідання науково-методичної комісії щодо видання</a:t>
                      </a:r>
                      <a:endParaRPr lang="ru-UA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0924373"/>
                  </a:ext>
                </a:extLst>
              </a:tr>
              <a:tr h="479916">
                <a:tc>
                  <a:txBody>
                    <a:bodyPr/>
                    <a:lstStyle/>
                    <a:p>
                      <a:pPr algn="ctr"/>
                      <a:r>
                        <a:rPr lang="uk-UA" sz="20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Навчального посібника, підручника</a:t>
                      </a:r>
                      <a:endParaRPr lang="ru-UA" sz="20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Конспекту лекцій, методичних рекомендацій</a:t>
                      </a:r>
                      <a:endParaRPr lang="ru-UA" sz="20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2317032"/>
                  </a:ext>
                </a:extLst>
              </a:tr>
              <a:tr h="3970895">
                <a:tc>
                  <a:txBody>
                    <a:bodyPr/>
                    <a:lstStyle/>
                    <a:p>
                      <a:pPr algn="ctr"/>
                      <a:r>
                        <a:rPr lang="uk-UA" sz="20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ПОРЯДОК ДЕННИЙ</a:t>
                      </a:r>
                      <a:endParaRPr lang="ru-UA" sz="20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indent="457200" algn="just"/>
                      <a:r>
                        <a:rPr lang="uk-UA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1. Про розгляд рукопису навчального посібника «Система публічного управління та адміністрування» (автори: Є.І. Бородін, Т.М. Тарасенко) щодо доцільності видання та надання </a:t>
                      </a:r>
                      <a:r>
                        <a:rPr lang="uk-UA" sz="20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грифа</a:t>
                      </a:r>
                      <a:r>
                        <a:rPr lang="uk-UA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вченої ради університету.</a:t>
                      </a:r>
                      <a:endParaRPr lang="ru-UA" sz="20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uk-UA" sz="20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  <a:endParaRPr lang="ru-UA" sz="20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lvl="0" indent="0" algn="just">
                        <a:buFont typeface="Times New Roman" panose="02020603050405020304" pitchFamily="18" charset="0"/>
                        <a:buNone/>
                        <a:tabLst>
                          <a:tab pos="450215" algn="l"/>
                          <a:tab pos="630555" algn="l"/>
                        </a:tabLst>
                      </a:pPr>
                      <a:endParaRPr lang="ru-UA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ПОРЯДОК ДЕННИЙ</a:t>
                      </a:r>
                      <a:endParaRPr lang="ru-UA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457200" algn="just"/>
                      <a:r>
                        <a:rPr lang="uk-UA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3. Про розгляд рукопису методичних рекомендацій до виконання практичних робіт з дисципліни «Технології утилізації відходів та </a:t>
                      </a:r>
                      <a:r>
                        <a:rPr lang="uk-UA" sz="20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рециклінг</a:t>
                      </a:r>
                      <a:r>
                        <a:rPr lang="uk-UA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» для здобувачів ступеня бакалавра освітньо-професійної програми «Технології захисту навколишнього середовища» спеціальності 183 Технології захисту навколишнього середовища (автор  О.О. </a:t>
                      </a:r>
                      <a:r>
                        <a:rPr lang="uk-UA" sz="20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Борисовська</a:t>
                      </a:r>
                      <a:r>
                        <a:rPr lang="uk-UA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) щодо доцільності видання.</a:t>
                      </a:r>
                      <a:endParaRPr lang="ru-UA" sz="20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UA" sz="20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40886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761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7000"/>
    </mc:Choice>
    <mc:Fallback xmlns="">
      <p:transition spd="slow" advClick="0" advTm="2700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Текст 1">
            <a:extLst>
              <a:ext uri="{FF2B5EF4-FFF2-40B4-BE49-F238E27FC236}">
                <a16:creationId xmlns:a16="http://schemas.microsoft.com/office/drawing/2014/main" id="{2F0F1041-79F2-033C-61B2-4310169C22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5345" y="246957"/>
            <a:ext cx="10150197" cy="1307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uk-UA" altLang="uk-UA" sz="32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розгляду рукописів і видання навчальної та навчально-методичної літератури </a:t>
            </a:r>
          </a:p>
        </p:txBody>
      </p:sp>
      <p:sp>
        <p:nvSpPr>
          <p:cNvPr id="18435" name="Заголовок 1">
            <a:extLst>
              <a:ext uri="{FF2B5EF4-FFF2-40B4-BE49-F238E27FC236}">
                <a16:creationId xmlns:a16="http://schemas.microsoft.com/office/drawing/2014/main" id="{9385F85E-0C56-8327-3881-3030EFB395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6413" y="1608137"/>
            <a:ext cx="11179175" cy="494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10000"/>
              </a:lnSpc>
              <a:spcAft>
                <a:spcPts val="600"/>
              </a:spcAft>
            </a:pPr>
            <a:endParaRPr lang="uk-UA" altLang="uk-UA" sz="2400"/>
          </a:p>
        </p:txBody>
      </p:sp>
      <p:graphicFrame>
        <p:nvGraphicFramePr>
          <p:cNvPr id="4" name="Таблиця 3">
            <a:extLst>
              <a:ext uri="{FF2B5EF4-FFF2-40B4-BE49-F238E27FC236}">
                <a16:creationId xmlns:a16="http://schemas.microsoft.com/office/drawing/2014/main" id="{26089480-14EC-0D7B-C760-E06934EE55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3374407"/>
              </p:ext>
            </p:extLst>
          </p:nvPr>
        </p:nvGraphicFramePr>
        <p:xfrm>
          <a:off x="895546" y="1225486"/>
          <a:ext cx="10605156" cy="519503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401559">
                  <a:extLst>
                    <a:ext uri="{9D8B030D-6E8A-4147-A177-3AD203B41FA5}">
                      <a16:colId xmlns:a16="http://schemas.microsoft.com/office/drawing/2014/main" val="369565969"/>
                    </a:ext>
                  </a:extLst>
                </a:gridCol>
                <a:gridCol w="5203597">
                  <a:extLst>
                    <a:ext uri="{9D8B030D-6E8A-4147-A177-3AD203B41FA5}">
                      <a16:colId xmlns:a16="http://schemas.microsoft.com/office/drawing/2014/main" val="758872929"/>
                    </a:ext>
                  </a:extLst>
                </a:gridCol>
              </a:tblGrid>
              <a:tr h="423006">
                <a:tc gridSpan="2">
                  <a:txBody>
                    <a:bodyPr/>
                    <a:lstStyle/>
                    <a:p>
                      <a:pPr algn="ctr"/>
                      <a:r>
                        <a:rPr lang="uk-UA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Витяг з протоколу засідання науково-методичної комісії щодо видання</a:t>
                      </a:r>
                      <a:endParaRPr lang="ru-UA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0924373"/>
                  </a:ext>
                </a:extLst>
              </a:tr>
              <a:tr h="413392">
                <a:tc>
                  <a:txBody>
                    <a:bodyPr/>
                    <a:lstStyle/>
                    <a:p>
                      <a:pPr algn="ctr"/>
                      <a:r>
                        <a:rPr lang="uk-UA" sz="20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Навчального посібника, підручника</a:t>
                      </a:r>
                      <a:endParaRPr lang="ru-UA" sz="20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Конспекту лекцій, методичних рекомендацій</a:t>
                      </a:r>
                      <a:endParaRPr lang="ru-UA" sz="20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2317032"/>
                  </a:ext>
                </a:extLst>
              </a:tr>
              <a:tr h="4348343">
                <a:tc>
                  <a:txBody>
                    <a:bodyPr/>
                    <a:lstStyle/>
                    <a:p>
                      <a:pPr indent="457200" algn="just"/>
                      <a:r>
                        <a:rPr lang="uk-UA" sz="14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УХВАЛИЛИ:</a:t>
                      </a:r>
                      <a:endParaRPr lang="ru-UA" sz="14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buFont typeface="+mj-lt"/>
                        <a:buAutoNum type="arabicPeriod"/>
                      </a:pPr>
                      <a:r>
                        <a:rPr lang="uk-UA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Рекомендувати навчальний посібник «Система публічного управління та адміністрування» (автори: Є.І. Бородін, Т.М. Тарасенко)  до видання та надання </a:t>
                      </a:r>
                      <a:r>
                        <a:rPr lang="uk-UA" sz="1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грифа</a:t>
                      </a:r>
                      <a:r>
                        <a:rPr lang="uk-UA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вченої ради університету «Рекомендовано вченою радою НТУ «Дніпровська політехніка» як навчальний посібник для здобувачів ступеня магістра зі спеціальності 281 Публічне управління та адміністрування».</a:t>
                      </a:r>
                      <a:endParaRPr lang="ru-UA" sz="14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buFont typeface="+mj-lt"/>
                        <a:buAutoNum type="arabicPeriod"/>
                      </a:pPr>
                      <a:r>
                        <a:rPr lang="uk-UA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Затвердити рецензентами навчального посібника Приходька І.П., Калашник Н.С.</a:t>
                      </a:r>
                      <a:endParaRPr lang="ru-UA" sz="14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buFont typeface="+mj-lt"/>
                        <a:buAutoNum type="arabicPeriod"/>
                      </a:pPr>
                      <a:r>
                        <a:rPr lang="uk-UA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Подати на експертизу до навчально-методичного відділу такі матеріали:</a:t>
                      </a:r>
                      <a:endParaRPr lang="ru-UA" sz="14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285750" lvl="0" indent="-285750" algn="just" defTabSz="914400" rtl="0" eaLnBrk="1" latinLnBrk="0" hangingPunct="1">
                        <a:buFont typeface="Times New Roman" panose="02020603050405020304" pitchFamily="18" charset="0"/>
                        <a:buChar char="⁃"/>
                      </a:pPr>
                      <a:r>
                        <a:rPr lang="uk-UA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рукопис зазначеного навчального посібника;</a:t>
                      </a:r>
                      <a:endParaRPr lang="ru-UA" sz="14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285750" lvl="0" indent="-285750" algn="just" defTabSz="914400" rtl="0" eaLnBrk="1" latinLnBrk="0" hangingPunct="1">
                        <a:buFont typeface="Times New Roman" panose="02020603050405020304" pitchFamily="18" charset="0"/>
                        <a:buChar char="⁃"/>
                      </a:pPr>
                      <a:r>
                        <a:rPr lang="uk-UA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рецензії на навчальний посібник;</a:t>
                      </a:r>
                      <a:endParaRPr lang="ru-UA" sz="14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285750" lvl="0" indent="-285750" algn="just" defTabSz="914400" rtl="0" eaLnBrk="1" latinLnBrk="0" hangingPunct="1">
                        <a:buFont typeface="Times New Roman" panose="02020603050405020304" pitchFamily="18" charset="0"/>
                        <a:buChar char="⁃"/>
                      </a:pPr>
                      <a:r>
                        <a:rPr lang="uk-UA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витяг з даного протоколу;</a:t>
                      </a:r>
                      <a:endParaRPr lang="ru-UA" sz="14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285750" lvl="0" indent="-285750" algn="just" defTabSz="914400" rtl="0" eaLnBrk="1" latinLnBrk="0" hangingPunct="1">
                        <a:buFont typeface="Times New Roman" panose="02020603050405020304" pitchFamily="18" charset="0"/>
                        <a:buChar char="⁃"/>
                      </a:pPr>
                      <a:r>
                        <a:rPr lang="uk-UA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витяг з протоколу засідання кафедри державного управління і місцевого самоврядування  № 2 від  03 лютого 2024р.;</a:t>
                      </a:r>
                      <a:endParaRPr lang="ru-UA" sz="14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285750" lvl="0" indent="-285750" algn="just" defTabSz="914400" rtl="0" eaLnBrk="1" latinLnBrk="0" hangingPunct="1">
                        <a:buFont typeface="Times New Roman" panose="02020603050405020304" pitchFamily="18" charset="0"/>
                        <a:buChar char="⁃"/>
                      </a:pPr>
                      <a:r>
                        <a:rPr lang="uk-UA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робочу програму навчальної дисципліни «Система публічного управління та адміністрування» для здобувачів ступеня магістра спеціальності 281 Публічне управління та адміністрування.</a:t>
                      </a:r>
                      <a:endParaRPr lang="ru-UA" sz="14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7200"/>
                      <a:r>
                        <a:rPr lang="uk-UA" sz="14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УХВАЛИЛИ:</a:t>
                      </a:r>
                      <a:endParaRPr lang="ru-UA" sz="14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buFont typeface="+mj-lt"/>
                        <a:buAutoNum type="arabicPeriod"/>
                      </a:pPr>
                      <a:r>
                        <a:rPr lang="uk-UA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Рекомендувати до видання методичні рекомендації до виконання практичних робіт з дисципліни «Технології утилізації відходів та </a:t>
                      </a:r>
                      <a:r>
                        <a:rPr lang="uk-UA" sz="1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рециклінг</a:t>
                      </a:r>
                      <a:r>
                        <a:rPr lang="uk-UA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» для здобувачів ступеня бакалавра освітньо-професійної програми «Технології захисту навколишнього середовища» спеціальності 183 Технології захисту навколишнього середовища (автор  О.О. </a:t>
                      </a:r>
                      <a:r>
                        <a:rPr lang="uk-UA" sz="1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Борисовська</a:t>
                      </a:r>
                      <a:r>
                        <a:rPr lang="uk-UA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).</a:t>
                      </a:r>
                      <a:endParaRPr lang="ru-UA" sz="14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buFont typeface="+mj-lt"/>
                        <a:buAutoNum type="arabicPeriod"/>
                      </a:pPr>
                      <a:r>
                        <a:rPr lang="uk-UA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Подати на експертизу до навчально-методичного відділу такі матеріали:</a:t>
                      </a:r>
                      <a:endParaRPr lang="ru-UA" sz="14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285750" lvl="0" indent="-285750" algn="just">
                        <a:buFont typeface="Times New Roman" panose="02020603050405020304" pitchFamily="18" charset="0"/>
                        <a:buChar char="⁃"/>
                      </a:pPr>
                      <a:r>
                        <a:rPr lang="uk-UA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рукопис зазначених методичних рекомендацій;</a:t>
                      </a:r>
                      <a:endParaRPr lang="ru-UA" sz="14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285750" lvl="0" indent="-285750" algn="just">
                        <a:buFont typeface="Times New Roman" panose="02020603050405020304" pitchFamily="18" charset="0"/>
                        <a:buChar char="⁃"/>
                      </a:pPr>
                      <a:r>
                        <a:rPr lang="uk-UA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витяг з даного протоколу;</a:t>
                      </a:r>
                      <a:endParaRPr lang="ru-UA" sz="14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285750" lvl="0" indent="-285750" algn="just">
                        <a:buFont typeface="Times New Roman" panose="02020603050405020304" pitchFamily="18" charset="0"/>
                        <a:buChar char="⁃"/>
                      </a:pPr>
                      <a:r>
                        <a:rPr lang="uk-UA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витяг з протоколу засідання кафедри екології та технологій захисту навколишнього середовища № 5 від  05 квітня 2024р.</a:t>
                      </a:r>
                      <a:endParaRPr lang="ru-UA" sz="14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285750" lvl="0" indent="-285750" algn="just">
                        <a:buFont typeface="Times New Roman" panose="02020603050405020304" pitchFamily="18" charset="0"/>
                        <a:buChar char="⁃"/>
                      </a:pPr>
                      <a:r>
                        <a:rPr lang="uk-UA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робочу програму навчальної дисципліни «Технології утилізації відходів та </a:t>
                      </a:r>
                      <a:r>
                        <a:rPr lang="uk-UA" sz="1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рециклінг</a:t>
                      </a:r>
                      <a:r>
                        <a:rPr lang="uk-UA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» для здобувачів ступеня бакалавра спеціальності 183 Технології захисту навколишнього середовища.</a:t>
                      </a:r>
                      <a:endParaRPr lang="ru-UA" sz="14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 defTabSz="914400" rtl="0" eaLnBrk="1" latinLnBrk="0" hangingPunct="1">
                        <a:buFont typeface="+mj-lt"/>
                        <a:buAutoNum type="arabicPeriod"/>
                        <a:tabLst>
                          <a:tab pos="685800" algn="l"/>
                        </a:tabLst>
                      </a:pPr>
                      <a:endParaRPr lang="ru-UA" sz="14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40886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7950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7000"/>
    </mc:Choice>
    <mc:Fallback xmlns="">
      <p:transition spd="slow" advClick="0" advTm="2700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1">
            <a:extLst>
              <a:ext uri="{FF2B5EF4-FFF2-40B4-BE49-F238E27FC236}">
                <a16:creationId xmlns:a16="http://schemas.microsoft.com/office/drawing/2014/main" id="{27A01F5F-05B8-59EE-22AA-8A703686547C}"/>
              </a:ext>
            </a:extLst>
          </p:cNvPr>
          <p:cNvSpPr txBox="1">
            <a:spLocks/>
          </p:cNvSpPr>
          <p:nvPr/>
        </p:nvSpPr>
        <p:spPr bwMode="auto">
          <a:xfrm>
            <a:off x="739774" y="242093"/>
            <a:ext cx="10310813" cy="20462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 marL="0" indent="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None/>
              <a:defRPr sz="28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uk-UA" b="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розгляду рукописів і видання навчальної та </a:t>
            </a:r>
            <a:br>
              <a:rPr lang="uk-UA" b="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b="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навчально-методичної літератури </a:t>
            </a:r>
          </a:p>
          <a:p>
            <a:pPr indent="623888" eaLnBrk="1" hangingPunct="1">
              <a:defRPr/>
            </a:pPr>
            <a:r>
              <a:rPr lang="uk-UA" b="0" i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Рецензування (є обов’язковим тільки для навчальних видань, що претендують на отримання </a:t>
            </a:r>
            <a:r>
              <a:rPr lang="uk-UA" b="0" i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грифа</a:t>
            </a:r>
            <a:r>
              <a:rPr lang="uk-UA" b="0" i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вченої ради університету)</a:t>
            </a:r>
          </a:p>
          <a:p>
            <a:pPr eaLnBrk="1" hangingPunct="1">
              <a:defRPr/>
            </a:pPr>
            <a:endParaRPr lang="uk-UA" b="0" i="1" dirty="0">
              <a:solidFill>
                <a:schemeClr val="accent2"/>
              </a:solidFill>
            </a:endParaRPr>
          </a:p>
          <a:p>
            <a:pPr algn="ctr" eaLnBrk="1" hangingPunct="1">
              <a:defRPr/>
            </a:pPr>
            <a:r>
              <a:rPr lang="uk-UA" b="0" i="1" dirty="0">
                <a:solidFill>
                  <a:schemeClr val="accent2"/>
                </a:solidFill>
              </a:rPr>
              <a:t> 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AEF7D66-A493-2FE4-A1D5-855169AEE5EC}"/>
              </a:ext>
            </a:extLst>
          </p:cNvPr>
          <p:cNvSpPr/>
          <p:nvPr/>
        </p:nvSpPr>
        <p:spPr>
          <a:xfrm>
            <a:off x="387350" y="819150"/>
            <a:ext cx="11050588" cy="8921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  <a:defRPr/>
            </a:pPr>
            <a:endParaRPr lang="uk-UA" sz="2800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>
              <a:defRPr/>
            </a:pPr>
            <a:endParaRPr lang="uk-UA" sz="2400" dirty="0">
              <a:latin typeface="+mj-lt"/>
              <a:ea typeface="+mj-ea"/>
              <a:cs typeface="+mj-cs"/>
            </a:endParaRPr>
          </a:p>
        </p:txBody>
      </p:sp>
      <p:graphicFrame>
        <p:nvGraphicFramePr>
          <p:cNvPr id="2" name="Таблиця 1">
            <a:extLst>
              <a:ext uri="{FF2B5EF4-FFF2-40B4-BE49-F238E27FC236}">
                <a16:creationId xmlns:a16="http://schemas.microsoft.com/office/drawing/2014/main" id="{CB9BF9D9-42F1-FB53-FCEF-508DB3C855DB}"/>
              </a:ext>
            </a:extLst>
          </p:cNvPr>
          <p:cNvGraphicFramePr>
            <a:graphicFrameLocks noGrp="1"/>
          </p:cNvGraphicFramePr>
          <p:nvPr/>
        </p:nvGraphicFramePr>
        <p:xfrm>
          <a:off x="739774" y="2582192"/>
          <a:ext cx="10436225" cy="367347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2108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253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36844">
                <a:tc gridSpan="2">
                  <a:txBody>
                    <a:bodyPr/>
                    <a:lstStyle/>
                    <a:p>
                      <a:pPr algn="ctr"/>
                      <a:r>
                        <a:rPr lang="uk-UA" sz="2800" b="1" kern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Документація</a:t>
                      </a:r>
                      <a:endParaRPr lang="uk-UA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4" marR="91444" marT="45726" marB="45726" anchor="ctr"/>
                </a:tc>
                <a:tc hMerge="1"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3277">
                <a:tc>
                  <a:txBody>
                    <a:bodyPr/>
                    <a:lstStyle/>
                    <a:p>
                      <a:pPr algn="ctr"/>
                      <a:r>
                        <a:rPr lang="uk-UA" sz="2800" b="1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Вхідна</a:t>
                      </a:r>
                      <a:endParaRPr lang="uk-UA" sz="28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4" marR="91444" marT="45726" marB="457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b="1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Вихідна</a:t>
                      </a:r>
                      <a:endParaRPr lang="uk-UA" sz="28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4" marR="91444" marT="45726" marB="45726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83354">
                <a:tc>
                  <a:txBody>
                    <a:bodyPr/>
                    <a:lstStyle/>
                    <a:p>
                      <a:r>
                        <a:rPr lang="uk-UA" sz="2400" b="0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Рукопис.</a:t>
                      </a:r>
                    </a:p>
                    <a:p>
                      <a:r>
                        <a:rPr lang="uk-UA" sz="2400" b="0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Робоча програма та/або </a:t>
                      </a:r>
                      <a:r>
                        <a:rPr lang="uk-UA" sz="2400" b="0" kern="12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силабус</a:t>
                      </a:r>
                      <a:r>
                        <a:rPr lang="uk-UA" sz="2400" b="0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r>
                        <a:rPr lang="uk-UA" sz="2400" b="0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навчальної дисципліни. </a:t>
                      </a:r>
                    </a:p>
                    <a:p>
                      <a:r>
                        <a:rPr lang="uk-UA" sz="2400" b="0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Освітня програма.</a:t>
                      </a:r>
                      <a:endParaRPr lang="uk-UA" sz="2400" b="0" kern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44" marR="91444" marT="45726" marB="45726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uk-UA" sz="2400" b="0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Рецензії фахівців інших закладів вищої освіти, організацій, підприємств тощо.</a:t>
                      </a:r>
                      <a:endParaRPr lang="uk-UA" sz="2400" b="0" kern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44" marR="91444" marT="45726" marB="45726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8469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7000"/>
    </mc:Choice>
    <mc:Fallback xmlns="">
      <p:transition spd="slow" advClick="0" advTm="2700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1">
            <a:extLst>
              <a:ext uri="{FF2B5EF4-FFF2-40B4-BE49-F238E27FC236}">
                <a16:creationId xmlns:a16="http://schemas.microsoft.com/office/drawing/2014/main" id="{8DC8915E-A138-FF44-D322-E776FFA4161E}"/>
              </a:ext>
            </a:extLst>
          </p:cNvPr>
          <p:cNvSpPr txBox="1">
            <a:spLocks/>
          </p:cNvSpPr>
          <p:nvPr/>
        </p:nvSpPr>
        <p:spPr bwMode="auto">
          <a:xfrm>
            <a:off x="708818" y="169683"/>
            <a:ext cx="10407651" cy="14366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 marL="0" indent="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None/>
              <a:defRPr sz="28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uk-UA" b="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розгляду рукописів і видання навчальної та </a:t>
            </a:r>
            <a:br>
              <a:rPr lang="uk-UA" b="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b="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навчально-методичної літератури </a:t>
            </a:r>
          </a:p>
          <a:p>
            <a:pPr indent="623888" eaLnBrk="1" hangingPunct="1">
              <a:defRPr/>
            </a:pPr>
            <a:r>
              <a:rPr lang="uk-UA" b="0" i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Експертиза рукописів навчально-методичним відділом</a:t>
            </a:r>
          </a:p>
          <a:p>
            <a:pPr eaLnBrk="1" hangingPunct="1">
              <a:defRPr/>
            </a:pPr>
            <a:endParaRPr lang="uk-UA" b="0" i="1" dirty="0">
              <a:solidFill>
                <a:schemeClr val="accent2"/>
              </a:solidFill>
            </a:endParaRPr>
          </a:p>
          <a:p>
            <a:pPr algn="ctr" eaLnBrk="1" hangingPunct="1">
              <a:defRPr/>
            </a:pPr>
            <a:r>
              <a:rPr lang="uk-UA" b="0" i="1" dirty="0">
                <a:solidFill>
                  <a:schemeClr val="accent2"/>
                </a:solidFill>
              </a:rPr>
              <a:t> 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9775C6F7-EAA4-3891-F59E-152654253987}"/>
              </a:ext>
            </a:extLst>
          </p:cNvPr>
          <p:cNvSpPr/>
          <p:nvPr/>
        </p:nvSpPr>
        <p:spPr>
          <a:xfrm>
            <a:off x="387350" y="819150"/>
            <a:ext cx="11050588" cy="8921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  <a:defRPr/>
            </a:pPr>
            <a:endParaRPr lang="uk-UA" sz="2800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>
              <a:defRPr/>
            </a:pPr>
            <a:endParaRPr lang="uk-UA" sz="2400" dirty="0">
              <a:latin typeface="+mj-lt"/>
              <a:ea typeface="+mj-ea"/>
              <a:cs typeface="+mj-cs"/>
            </a:endParaRPr>
          </a:p>
        </p:txBody>
      </p:sp>
      <p:graphicFrame>
        <p:nvGraphicFramePr>
          <p:cNvPr id="2" name="Таблиця 1">
            <a:extLst>
              <a:ext uri="{FF2B5EF4-FFF2-40B4-BE49-F238E27FC236}">
                <a16:creationId xmlns:a16="http://schemas.microsoft.com/office/drawing/2014/main" id="{E3CFB458-D8DC-EFD8-7BF4-5F44C30A88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3514514"/>
              </p:ext>
            </p:extLst>
          </p:nvPr>
        </p:nvGraphicFramePr>
        <p:xfrm>
          <a:off x="754062" y="1711325"/>
          <a:ext cx="10421938" cy="474503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5883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335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13443">
                <a:tc gridSpan="2">
                  <a:txBody>
                    <a:bodyPr/>
                    <a:lstStyle/>
                    <a:p>
                      <a:pPr algn="ctr"/>
                      <a:r>
                        <a:rPr lang="uk-UA" sz="2800" b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Документація</a:t>
                      </a:r>
                      <a:endParaRPr lang="uk-UA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09" marB="45709" anchor="ctr"/>
                </a:tc>
                <a:tc hMerge="1"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3072">
                <a:tc>
                  <a:txBody>
                    <a:bodyPr/>
                    <a:lstStyle/>
                    <a:p>
                      <a:pPr algn="ctr"/>
                      <a:r>
                        <a:rPr lang="uk-UA" sz="2800" b="1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Вхідна</a:t>
                      </a:r>
                      <a:endParaRPr lang="uk-UA" sz="28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09" marB="4570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b="1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Вихідна</a:t>
                      </a:r>
                      <a:endParaRPr lang="uk-UA" sz="28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09" marB="45709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18523">
                <a:tc>
                  <a:txBody>
                    <a:bodyPr/>
                    <a:lstStyle/>
                    <a:p>
                      <a:r>
                        <a:rPr lang="uk-UA" sz="2200" b="0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Рукопис.</a:t>
                      </a:r>
                    </a:p>
                    <a:p>
                      <a:r>
                        <a:rPr lang="uk-UA" sz="2200" b="0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Робоча програма</a:t>
                      </a:r>
                      <a:r>
                        <a:rPr lang="ru-RU" sz="2200" b="0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та/</a:t>
                      </a:r>
                      <a:r>
                        <a:rPr lang="ru-RU" sz="2200" b="0" kern="12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або</a:t>
                      </a:r>
                      <a:r>
                        <a:rPr lang="ru-RU" sz="2200" b="0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200" b="0" kern="12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силабус</a:t>
                      </a:r>
                      <a:r>
                        <a:rPr lang="ru-RU" sz="2200" b="0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2200" b="0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навчальної дисципліни.</a:t>
                      </a:r>
                    </a:p>
                    <a:p>
                      <a:r>
                        <a:rPr lang="uk-UA" sz="2200" b="0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Витяги з протоколів засідань кафедри та науково-методичної комісії спеціальності.</a:t>
                      </a:r>
                    </a:p>
                    <a:p>
                      <a:r>
                        <a:rPr lang="uk-UA" sz="2200" b="0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Рецензії фахівців інших закладів вищої освіти, організацій, підприємств (для підручників, навчальних посібників).</a:t>
                      </a:r>
                      <a:endParaRPr lang="uk-UA" sz="2200" b="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09" marB="45709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200" b="0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Висновок експертизи.</a:t>
                      </a:r>
                    </a:p>
                    <a:p>
                      <a:endParaRPr lang="uk-UA" sz="2000" b="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09" marB="45709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7000"/>
    </mc:Choice>
    <mc:Fallback xmlns="">
      <p:transition spd="slow" advClick="0" advTm="27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246742" y="888763"/>
            <a:ext cx="6470252" cy="4383992"/>
          </a:xfrm>
        </p:spPr>
        <p:txBody>
          <a:bodyPr/>
          <a:lstStyle/>
          <a:p>
            <a:pPr algn="just">
              <a:defRPr/>
            </a:pPr>
            <a:r>
              <a:rPr lang="uk-UA" altLang="uk-UA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Положення </a:t>
            </a:r>
            <a:br>
              <a:rPr lang="uk-UA" altLang="uk-UA" sz="28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altLang="uk-UA" sz="28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 видання в світ інформаційно-методичного забезпечення освітнього процесу в Національному технічному університеті «Дніпровська політехніка» (із змінами та доповненнями, затвердженими Вченою радою університету від 11.02.2021, протокол №3, від 02.06.2022, протокол №6, </a:t>
            </a:r>
            <a:br>
              <a:rPr lang="uk-UA" altLang="uk-UA" sz="28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altLang="uk-UA" sz="28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 20.03.2024, протокол №4)</a:t>
            </a:r>
            <a:br>
              <a:rPr lang="uk-UA" altLang="uk-UA" sz="28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uk-UA" sz="28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http://surl.li/chnaq</a:t>
            </a:r>
            <a:br>
              <a:rPr lang="uk-UA" altLang="uk-UA" sz="28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0" dirty="0"/>
          </a:p>
        </p:txBody>
      </p:sp>
    </p:spTree>
    <p:extLst>
      <p:ext uri="{BB962C8B-B14F-4D97-AF65-F5344CB8AC3E}">
        <p14:creationId xmlns:p14="http://schemas.microsoft.com/office/powerpoint/2010/main" val="11832712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Текст 1">
            <a:extLst>
              <a:ext uri="{FF2B5EF4-FFF2-40B4-BE49-F238E27FC236}">
                <a16:creationId xmlns:a16="http://schemas.microsoft.com/office/drawing/2014/main" id="{DEB56978-D5A1-F19F-BA3A-81D530D76D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5564" y="396073"/>
            <a:ext cx="10334054" cy="88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uk-UA" altLang="uk-UA" sz="32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розгляду рукописів і видання навчальної та </a:t>
            </a:r>
            <a:br>
              <a:rPr lang="uk-UA" altLang="uk-UA" sz="32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altLang="uk-UA" sz="32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навчально-методичної літератури </a:t>
            </a:r>
          </a:p>
        </p:txBody>
      </p:sp>
      <p:sp>
        <p:nvSpPr>
          <p:cNvPr id="23555" name="Заголовок 1">
            <a:extLst>
              <a:ext uri="{FF2B5EF4-FFF2-40B4-BE49-F238E27FC236}">
                <a16:creationId xmlns:a16="http://schemas.microsoft.com/office/drawing/2014/main" id="{6D7E8352-4C25-E0D9-BDAE-E6C2A70A7E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7979" y="2017335"/>
            <a:ext cx="5516121" cy="1398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10000"/>
              </a:lnSpc>
              <a:spcAft>
                <a:spcPts val="600"/>
              </a:spcAft>
            </a:pPr>
            <a:endParaRPr lang="uk-UA" altLang="uk-UA" sz="24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2E47EC0-F55A-A1A6-255B-6D24A337F9EF}"/>
              </a:ext>
            </a:extLst>
          </p:cNvPr>
          <p:cNvSpPr txBox="1"/>
          <p:nvPr/>
        </p:nvSpPr>
        <p:spPr>
          <a:xfrm>
            <a:off x="423069" y="1495159"/>
            <a:ext cx="11345862" cy="31700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endParaRPr lang="uk-UA" sz="2400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  <a:p>
            <a:pPr algn="ctr">
              <a:defRPr/>
            </a:pPr>
            <a:r>
              <a:rPr lang="uk-UA" sz="3200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Приклад висновку експертизи </a:t>
            </a:r>
          </a:p>
          <a:p>
            <a:pPr algn="ctr">
              <a:defRPr/>
            </a:pPr>
            <a:r>
              <a:rPr lang="uk-UA" sz="3200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навчально-методичного відділу</a:t>
            </a:r>
          </a:p>
          <a:p>
            <a:pPr algn="ctr">
              <a:defRPr/>
            </a:pPr>
            <a:r>
              <a:rPr lang="uk-UA" sz="3200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за посиланням</a:t>
            </a:r>
            <a:endParaRPr lang="uk-UA" sz="2400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  <a:p>
            <a:pPr algn="ctr">
              <a:defRPr/>
            </a:pP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hlinkClick r:id="rId2"/>
              </a:rPr>
              <a:t>http://surl.li/dabtr</a:t>
            </a:r>
            <a:endParaRPr lang="uk-UA" sz="3200" dirty="0">
              <a:solidFill>
                <a:srgbClr val="00206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uk-UA" sz="2400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  <a:p>
            <a:pPr algn="ctr">
              <a:defRPr/>
            </a:pPr>
            <a:endParaRPr lang="uk-UA" sz="2400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3557" name="Рисунок 5" descr="Зображення, що містить серце, червоний, дизайн&#10;&#10;Автоматично згенерований опис">
            <a:extLst>
              <a:ext uri="{FF2B5EF4-FFF2-40B4-BE49-F238E27FC236}">
                <a16:creationId xmlns:a16="http://schemas.microsoft.com/office/drawing/2014/main" id="{6F310E6C-A668-921B-2B5F-93D6D978E3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812" y="1495159"/>
            <a:ext cx="2290762" cy="229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Рисунок 9" descr="Зображення, що містить канцелярські товари й офісне обладнання, канцтовари, книга, інструменти для письма&#10;&#10;Автоматично згенерований опис">
            <a:extLst>
              <a:ext uri="{FF2B5EF4-FFF2-40B4-BE49-F238E27FC236}">
                <a16:creationId xmlns:a16="http://schemas.microsoft.com/office/drawing/2014/main" id="{8BE16E65-00EC-97F5-1D39-A0FA8A18D5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4100" y="3571875"/>
            <a:ext cx="1463675" cy="146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7000"/>
    </mc:Choice>
    <mc:Fallback xmlns="">
      <p:transition spd="slow" advClick="0" advTm="2700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1">
            <a:extLst>
              <a:ext uri="{FF2B5EF4-FFF2-40B4-BE49-F238E27FC236}">
                <a16:creationId xmlns:a16="http://schemas.microsoft.com/office/drawing/2014/main" id="{5CA0E335-4284-B7C4-DAB4-1D99D08BB1E5}"/>
              </a:ext>
            </a:extLst>
          </p:cNvPr>
          <p:cNvSpPr txBox="1">
            <a:spLocks/>
          </p:cNvSpPr>
          <p:nvPr/>
        </p:nvSpPr>
        <p:spPr bwMode="auto">
          <a:xfrm>
            <a:off x="754062" y="343693"/>
            <a:ext cx="10436226" cy="18430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 marL="0" indent="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None/>
              <a:defRPr sz="28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uk-UA" b="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розгляду рукописів і видання навчальної та </a:t>
            </a:r>
            <a:br>
              <a:rPr lang="uk-UA" b="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b="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навчально-методичної літератури </a:t>
            </a:r>
          </a:p>
          <a:p>
            <a:pPr indent="623888" eaLnBrk="1" hangingPunct="1">
              <a:defRPr/>
            </a:pPr>
            <a:r>
              <a:rPr lang="uk-UA" b="0" i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Редагування рукопису редактором (для навчальних видань, які претендують на отримання </a:t>
            </a:r>
            <a:r>
              <a:rPr lang="uk-UA" b="0" i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грифа</a:t>
            </a:r>
            <a:r>
              <a:rPr lang="uk-UA" b="0" i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вченої ради університету)</a:t>
            </a:r>
          </a:p>
          <a:p>
            <a:pPr eaLnBrk="1" hangingPunct="1">
              <a:defRPr/>
            </a:pPr>
            <a:endParaRPr lang="uk-UA" b="0" i="1" dirty="0">
              <a:solidFill>
                <a:schemeClr val="accent2"/>
              </a:solidFill>
            </a:endParaRPr>
          </a:p>
          <a:p>
            <a:pPr algn="ctr" eaLnBrk="1" hangingPunct="1">
              <a:defRPr/>
            </a:pPr>
            <a:r>
              <a:rPr lang="uk-UA" b="0" i="1" dirty="0">
                <a:solidFill>
                  <a:schemeClr val="accent2"/>
                </a:solidFill>
              </a:rPr>
              <a:t> 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38EA469-FF0D-12AB-389F-40CB5F8B9321}"/>
              </a:ext>
            </a:extLst>
          </p:cNvPr>
          <p:cNvSpPr/>
          <p:nvPr/>
        </p:nvSpPr>
        <p:spPr>
          <a:xfrm>
            <a:off x="387350" y="819150"/>
            <a:ext cx="11050588" cy="8921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  <a:defRPr/>
            </a:pPr>
            <a:endParaRPr lang="uk-UA" sz="2800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>
              <a:defRPr/>
            </a:pPr>
            <a:endParaRPr lang="uk-UA" sz="2400" dirty="0">
              <a:latin typeface="+mj-lt"/>
              <a:ea typeface="+mj-ea"/>
              <a:cs typeface="+mj-cs"/>
            </a:endParaRPr>
          </a:p>
        </p:txBody>
      </p:sp>
      <p:graphicFrame>
        <p:nvGraphicFramePr>
          <p:cNvPr id="2" name="Таблиця 1">
            <a:extLst>
              <a:ext uri="{FF2B5EF4-FFF2-40B4-BE49-F238E27FC236}">
                <a16:creationId xmlns:a16="http://schemas.microsoft.com/office/drawing/2014/main" id="{CC6A23C9-7EB7-600A-6797-8D1805BF89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5142370"/>
              </p:ext>
            </p:extLst>
          </p:nvPr>
        </p:nvGraphicFramePr>
        <p:xfrm>
          <a:off x="754062" y="2558756"/>
          <a:ext cx="10436225" cy="359886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2108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253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19847">
                <a:tc gridSpan="2">
                  <a:txBody>
                    <a:bodyPr/>
                    <a:lstStyle/>
                    <a:p>
                      <a:pPr algn="ctr"/>
                      <a:r>
                        <a:rPr lang="uk-UA" sz="2800" b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Документація</a:t>
                      </a:r>
                      <a:endParaRPr lang="uk-UA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4" marR="91444" marT="45711" marB="45711" anchor="ctr"/>
                </a:tc>
                <a:tc hMerge="1"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0007">
                <a:tc>
                  <a:txBody>
                    <a:bodyPr/>
                    <a:lstStyle/>
                    <a:p>
                      <a:pPr algn="ctr"/>
                      <a:r>
                        <a:rPr lang="uk-UA" sz="2800" b="1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Вхідна</a:t>
                      </a:r>
                      <a:endParaRPr lang="uk-UA" sz="28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4" marR="91444" marT="45711" marB="457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b="1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Вихідна</a:t>
                      </a:r>
                      <a:endParaRPr lang="uk-UA" sz="28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4" marR="91444" marT="45711" marB="45711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39009">
                <a:tc>
                  <a:txBody>
                    <a:bodyPr/>
                    <a:lstStyle/>
                    <a:p>
                      <a:r>
                        <a:rPr lang="uk-UA" sz="2400" b="0" kern="1200" noProof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Доопрацьований рукопис навчального видання, в якому враховано зауваження рецензентів та  експертизи навчально-методичного відділу </a:t>
                      </a:r>
                      <a:endParaRPr lang="uk-UA" sz="2400" b="0" kern="1200" noProof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44" marR="91444" marT="45711" marB="45711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uk-UA" sz="2400" b="0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Зауваження редактора</a:t>
                      </a:r>
                      <a:endParaRPr lang="uk-UA" sz="2400" b="0" kern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44" marR="91444" marT="45711" marB="4571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7000"/>
    </mc:Choice>
    <mc:Fallback xmlns="">
      <p:transition spd="slow" advClick="0" advTm="2700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1">
            <a:extLst>
              <a:ext uri="{FF2B5EF4-FFF2-40B4-BE49-F238E27FC236}">
                <a16:creationId xmlns:a16="http://schemas.microsoft.com/office/drawing/2014/main" id="{8602EABD-C7B4-2A20-F42A-737FAE452600}"/>
              </a:ext>
            </a:extLst>
          </p:cNvPr>
          <p:cNvSpPr txBox="1">
            <a:spLocks/>
          </p:cNvSpPr>
          <p:nvPr/>
        </p:nvSpPr>
        <p:spPr bwMode="auto">
          <a:xfrm>
            <a:off x="768055" y="311084"/>
            <a:ext cx="10436226" cy="17113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 marL="0" indent="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None/>
              <a:defRPr sz="28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uk-UA" b="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розгляду рукописів і видання навчальної та </a:t>
            </a:r>
            <a:br>
              <a:rPr lang="uk-UA" b="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b="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навчально-методичної літератури </a:t>
            </a:r>
          </a:p>
          <a:p>
            <a:pPr algn="ctr" eaLnBrk="1" hangingPunct="1">
              <a:defRPr/>
            </a:pPr>
            <a:endParaRPr lang="uk-UA" sz="1600" b="0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623888" eaLnBrk="1" hangingPunct="1">
              <a:defRPr/>
            </a:pPr>
            <a:r>
              <a:rPr lang="uk-UA" b="0" i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Надання </a:t>
            </a:r>
            <a:r>
              <a:rPr lang="uk-UA" b="0" i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грифа</a:t>
            </a:r>
            <a:r>
              <a:rPr lang="uk-UA" b="0" i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вченої ради університету</a:t>
            </a:r>
          </a:p>
          <a:p>
            <a:pPr algn="ctr" eaLnBrk="1" hangingPunct="1">
              <a:defRPr/>
            </a:pPr>
            <a:endParaRPr lang="uk-UA" b="0" i="1" dirty="0">
              <a:solidFill>
                <a:schemeClr val="accent2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E3DAD30-44C7-40B4-DBAE-FEE0119313ED}"/>
              </a:ext>
            </a:extLst>
          </p:cNvPr>
          <p:cNvSpPr/>
          <p:nvPr/>
        </p:nvSpPr>
        <p:spPr>
          <a:xfrm>
            <a:off x="387350" y="819150"/>
            <a:ext cx="11050588" cy="8921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  <a:defRPr/>
            </a:pPr>
            <a:endParaRPr lang="uk-UA" sz="2800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>
              <a:defRPr/>
            </a:pPr>
            <a:endParaRPr lang="uk-UA" sz="2400" dirty="0">
              <a:latin typeface="+mj-lt"/>
              <a:ea typeface="+mj-ea"/>
              <a:cs typeface="+mj-cs"/>
            </a:endParaRPr>
          </a:p>
        </p:txBody>
      </p:sp>
      <p:graphicFrame>
        <p:nvGraphicFramePr>
          <p:cNvPr id="2" name="Таблиця 1">
            <a:extLst>
              <a:ext uri="{FF2B5EF4-FFF2-40B4-BE49-F238E27FC236}">
                <a16:creationId xmlns:a16="http://schemas.microsoft.com/office/drawing/2014/main" id="{644928A1-F121-2A79-01EB-279F2E1341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3176151"/>
              </p:ext>
            </p:extLst>
          </p:nvPr>
        </p:nvGraphicFramePr>
        <p:xfrm>
          <a:off x="768056" y="2530475"/>
          <a:ext cx="10436225" cy="282098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2108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253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38076">
                <a:tc gridSpan="2">
                  <a:txBody>
                    <a:bodyPr/>
                    <a:lstStyle/>
                    <a:p>
                      <a:pPr algn="ctr"/>
                      <a:r>
                        <a:rPr lang="uk-UA" sz="2800" b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Документація</a:t>
                      </a:r>
                      <a:endParaRPr lang="uk-UA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4" marR="91444" marT="45715" marB="45715" anchor="ctr"/>
                </a:tc>
                <a:tc hMerge="1"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150">
                <a:tc>
                  <a:txBody>
                    <a:bodyPr/>
                    <a:lstStyle/>
                    <a:p>
                      <a:pPr algn="ctr"/>
                      <a:r>
                        <a:rPr lang="uk-UA" sz="2800" b="1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Вхідна</a:t>
                      </a:r>
                      <a:endParaRPr lang="uk-UA" sz="28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4" marR="91444" marT="45715" marB="4571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b="1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Вихідна</a:t>
                      </a:r>
                      <a:endParaRPr lang="uk-UA" sz="28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4" marR="91444" marT="45715" marB="4571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64761">
                <a:tc>
                  <a:txBody>
                    <a:bodyPr/>
                    <a:lstStyle/>
                    <a:p>
                      <a:r>
                        <a:rPr lang="uk-UA" sz="2400" b="0" kern="1200" noProof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Рукопис, повністю підготовлений до видання.</a:t>
                      </a:r>
                      <a:endParaRPr lang="uk-UA" sz="2400" b="0" kern="1200" noProof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44" marR="91444" marT="45715" marB="45715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uk-UA" sz="2400" b="0" kern="12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Проєкт</a:t>
                      </a:r>
                      <a:r>
                        <a:rPr lang="uk-UA" sz="2400" b="0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рішення вченої ради університету.</a:t>
                      </a:r>
                      <a:endParaRPr lang="uk-UA" sz="2400" b="0" kern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44" marR="91444" marT="45715" marB="4571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7000"/>
    </mc:Choice>
    <mc:Fallback xmlns="">
      <p:transition spd="slow" advClick="0" advTm="2700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Текст 1">
            <a:extLst>
              <a:ext uri="{FF2B5EF4-FFF2-40B4-BE49-F238E27FC236}">
                <a16:creationId xmlns:a16="http://schemas.microsoft.com/office/drawing/2014/main" id="{5186697E-971E-0FBE-4899-56742F1577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6986" y="85161"/>
            <a:ext cx="10653460" cy="88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uk-UA" altLang="uk-UA" sz="28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розгляду рукописів і видання навчальної та </a:t>
            </a:r>
            <a:br>
              <a:rPr lang="uk-UA" altLang="uk-UA" sz="28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altLang="uk-UA" sz="28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навчально-методичної літератури </a:t>
            </a:r>
          </a:p>
        </p:txBody>
      </p:sp>
      <p:sp>
        <p:nvSpPr>
          <p:cNvPr id="26627" name="Заголовок 1">
            <a:extLst>
              <a:ext uri="{FF2B5EF4-FFF2-40B4-BE49-F238E27FC236}">
                <a16:creationId xmlns:a16="http://schemas.microsoft.com/office/drawing/2014/main" id="{6212ED21-7E0A-04B6-1C45-8917D70E94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856" y="884238"/>
            <a:ext cx="11179175" cy="5788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10000"/>
              </a:lnSpc>
              <a:spcAft>
                <a:spcPts val="600"/>
              </a:spcAft>
            </a:pPr>
            <a:endParaRPr lang="uk-UA" altLang="uk-UA" sz="2400"/>
          </a:p>
        </p:txBody>
      </p:sp>
      <p:sp>
        <p:nvSpPr>
          <p:cNvPr id="26628" name="TextBox 2">
            <a:extLst>
              <a:ext uri="{FF2B5EF4-FFF2-40B4-BE49-F238E27FC236}">
                <a16:creationId xmlns:a16="http://schemas.microsoft.com/office/drawing/2014/main" id="{C508C5A9-FB3A-D8B6-1622-1E4AF0C143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6986" y="993309"/>
            <a:ext cx="10653460" cy="5447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uk-UA" altLang="uk-UA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Національний технічний університет</a:t>
            </a:r>
          </a:p>
          <a:p>
            <a:pPr algn="ctr"/>
            <a:r>
              <a:rPr lang="uk-UA" altLang="uk-UA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«Дніпровська політехніка»</a:t>
            </a:r>
            <a:endParaRPr lang="uk-UA" altLang="uk-UA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altLang="uk-UA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Витяг з протоколу № ХХ  засідання вченої ради</a:t>
            </a:r>
            <a:endParaRPr lang="uk-UA" altLang="uk-UA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altLang="uk-UA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м. Дніпро	ХХ.ХХ.ХХХХ</a:t>
            </a:r>
          </a:p>
          <a:p>
            <a:pPr algn="ctr"/>
            <a:r>
              <a:rPr lang="uk-UA" altLang="uk-UA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Склад вченої ради затверджений рішенням</a:t>
            </a:r>
          </a:p>
          <a:p>
            <a:pPr algn="ctr"/>
            <a:r>
              <a:rPr lang="uk-UA" altLang="uk-UA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Конференції трудового колективу від 17.11.2020 (протокол № 5)  та зі змінами від 22.12.2022 (протокол № 12)</a:t>
            </a:r>
          </a:p>
          <a:p>
            <a:pPr algn="ctr"/>
            <a:r>
              <a:rPr lang="uk-UA" altLang="uk-UA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засіданні були присутні ХХ з ХХ членів вченої ради</a:t>
            </a:r>
          </a:p>
          <a:p>
            <a:pPr algn="just"/>
            <a:r>
              <a:rPr lang="uk-UA" altLang="uk-UA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СЛУХАЛИ: </a:t>
            </a:r>
            <a:r>
              <a:rPr lang="uk-UA" altLang="uk-UA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Розгляд   результатів   експертизи   рукопису   навчального   видання «Композиційні матеріали» (автор О. М. Долгов) на предмет надання </a:t>
            </a:r>
            <a:r>
              <a:rPr lang="uk-UA" altLang="uk-UA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грифа</a:t>
            </a:r>
            <a:r>
              <a:rPr lang="uk-UA" altLang="uk-UA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«Рекомендовано вченою радою НТУ «Дніпровська політехніка» як навчальний наочний посібник для здобувачів ступеня бакалавра спеціальності 132 Матеріалознавство».</a:t>
            </a:r>
          </a:p>
          <a:p>
            <a:pPr algn="just">
              <a:buSzPts val="1400"/>
            </a:pPr>
            <a:r>
              <a:rPr lang="uk-UA" altLang="uk-UA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На розгляд подано матеріали:</a:t>
            </a:r>
          </a:p>
          <a:p>
            <a:pPr algn="just">
              <a:buSzPts val="1400"/>
              <a:buFont typeface="Times New Roman" panose="02020603050405020304" pitchFamily="18" charset="0"/>
              <a:buChar char="­"/>
            </a:pPr>
            <a:r>
              <a:rPr lang="uk-UA" altLang="uk-UA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рукопис навчального видання;</a:t>
            </a:r>
          </a:p>
          <a:p>
            <a:pPr algn="just">
              <a:buSzPts val="1400"/>
              <a:buFont typeface="Times New Roman" panose="02020603050405020304" pitchFamily="18" charset="0"/>
              <a:buChar char="­"/>
            </a:pPr>
            <a:r>
              <a:rPr lang="uk-UA" altLang="uk-UA" sz="1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робочу програму навчальної дисципліни «Композиційні матеріали»;</a:t>
            </a:r>
            <a:endParaRPr lang="uk-UA" altLang="uk-UA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SzPts val="1400"/>
              <a:buFont typeface="Times New Roman" panose="02020603050405020304" pitchFamily="18" charset="0"/>
              <a:buChar char="­"/>
            </a:pPr>
            <a:r>
              <a:rPr lang="uk-UA" altLang="uk-UA" sz="1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витяг з протоколу засідання кафедри </a:t>
            </a:r>
            <a:r>
              <a:rPr lang="uk-UA" altLang="uk-UA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механічної та біомедичної інженерії</a:t>
            </a:r>
            <a:r>
              <a:rPr lang="uk-UA" altLang="uk-UA" sz="1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uk-UA" altLang="uk-UA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SzPts val="1400"/>
              <a:buFont typeface="Times New Roman" panose="02020603050405020304" pitchFamily="18" charset="0"/>
              <a:buChar char="­"/>
            </a:pPr>
            <a:r>
              <a:rPr lang="uk-UA" altLang="uk-UA" sz="1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витяг з протоколу засідання науково-методичної комісії спеціальності 132 Матеріалознавство;</a:t>
            </a:r>
            <a:endParaRPr lang="uk-UA" altLang="uk-UA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SzPts val="1400"/>
              <a:buFont typeface="Times New Roman" panose="02020603050405020304" pitchFamily="18" charset="0"/>
              <a:buChar char="­"/>
            </a:pPr>
            <a:r>
              <a:rPr lang="uk-UA" altLang="uk-UA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рецензії:</a:t>
            </a:r>
          </a:p>
          <a:p>
            <a:pPr algn="just"/>
            <a:r>
              <a:rPr lang="uk-UA" altLang="uk-UA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С. І. Губенко – </a:t>
            </a:r>
            <a:r>
              <a:rPr lang="uk-UA" altLang="uk-UA" sz="1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академік Академії наук вищої школи України, доктор технічних наук, професор, професор кафедри матеріалознавства та обробки матеріалів Придніпровської державної академії будівництва та архітектури;</a:t>
            </a:r>
            <a:endParaRPr lang="uk-UA" altLang="uk-UA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altLang="uk-UA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Л. В. </a:t>
            </a:r>
            <a:r>
              <a:rPr lang="uk-UA" altLang="uk-UA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Урсуляк</a:t>
            </a:r>
            <a:r>
              <a:rPr lang="uk-UA" altLang="uk-UA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uk-UA" altLang="uk-UA" sz="1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кандидат технічних наук, доцент, завідувач кафедри технічної механіки Українського державного університету науки і технологій</a:t>
            </a:r>
            <a:r>
              <a:rPr lang="uk-UA" altLang="uk-UA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SzPts val="1400"/>
            </a:pPr>
            <a:r>
              <a:rPr lang="uk-UA" altLang="uk-UA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Рецензії на рукопис позитивні.</a:t>
            </a:r>
          </a:p>
          <a:p>
            <a:pPr algn="just">
              <a:buSzPts val="1400"/>
            </a:pPr>
            <a:r>
              <a:rPr lang="uk-UA" altLang="uk-UA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Експертизою навчально-методичного відділу встановлено:</a:t>
            </a:r>
          </a:p>
          <a:p>
            <a:pPr algn="just">
              <a:buSzPts val="1400"/>
              <a:buFont typeface="Times New Roman" panose="02020603050405020304" pitchFamily="18" charset="0"/>
              <a:buChar char="­"/>
            </a:pPr>
            <a:r>
              <a:rPr lang="uk-UA" altLang="uk-UA" sz="1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навчальний посібник відповідає програмі навчальної дисципліни «</a:t>
            </a:r>
            <a:r>
              <a:rPr lang="uk-UA" altLang="uk-UA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Композиційні матеріали</a:t>
            </a:r>
            <a:r>
              <a:rPr lang="uk-UA" altLang="uk-UA" sz="1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спеціальності </a:t>
            </a:r>
            <a:r>
              <a:rPr lang="uk-UA" altLang="uk-UA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132 Матеріалознавство</a:t>
            </a:r>
            <a:r>
              <a:rPr lang="uk-UA" altLang="uk-UA" sz="1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першим (бакалаврським) рівнем  вищої освіти; в посібнику розглянуто структуру, властивості та основи механіки композиційних матеріалів, наведено основні технологічні процеси виготовлення і практичне застосування композитів </a:t>
            </a:r>
            <a:br>
              <a:rPr lang="uk-UA" altLang="uk-UA" sz="1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altLang="uk-UA" sz="1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різних галузях;</a:t>
            </a:r>
          </a:p>
          <a:p>
            <a:pPr algn="just">
              <a:buSzPts val="1400"/>
              <a:buFont typeface="Times New Roman" panose="02020603050405020304" pitchFamily="18" charset="0"/>
              <a:buChar char="­"/>
            </a:pPr>
            <a:r>
              <a:rPr lang="uk-UA" altLang="uk-UA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рукопис в цілому відповідає вимогам «Положення про порядок видання в світ інформаційно-методичного забезпечення освітнього процесу в Національному технічному університеті «Дніпровська політехніка».</a:t>
            </a:r>
          </a:p>
          <a:p>
            <a:pPr algn="r"/>
            <a:r>
              <a:rPr lang="uk-UA" altLang="uk-UA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Доповідач:</a:t>
            </a:r>
            <a:r>
              <a:rPr lang="uk-UA" altLang="uk-UA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Юлія ЗАБОЛОТНА, начальник навчально-методичного відділу</a:t>
            </a:r>
          </a:p>
          <a:p>
            <a:r>
              <a:rPr lang="uk-UA" altLang="uk-UA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УХВАЛИЛИ:</a:t>
            </a:r>
          </a:p>
          <a:p>
            <a:pPr algn="just">
              <a:buSzPts val="1400"/>
            </a:pPr>
            <a:r>
              <a:rPr lang="uk-UA" altLang="uk-UA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Надати </a:t>
            </a:r>
            <a:r>
              <a:rPr lang="uk-UA" altLang="uk-UA" sz="1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рукопису навчального видання «Композиційні матеріали» (автор О. М. Долгов) гриф «</a:t>
            </a:r>
            <a:r>
              <a:rPr lang="uk-UA" altLang="uk-UA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Рекомендовано </a:t>
            </a:r>
            <a:r>
              <a:rPr lang="uk-UA" altLang="uk-UA" sz="1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вченою радою НТУ «Дніпровська політехніка» як навчальний наочний посібник для здобувачів ступеня бакалавра спеціальності 132 Матеріалознавство</a:t>
            </a:r>
            <a:r>
              <a:rPr lang="uk-UA" altLang="uk-UA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algn="just">
              <a:buSzPts val="1400"/>
            </a:pPr>
            <a:r>
              <a:rPr lang="uk-UA" altLang="uk-UA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Затвердити бібліографічний опис навчального видання в редакції:</a:t>
            </a:r>
          </a:p>
          <a:p>
            <a:pPr algn="just"/>
            <a:r>
              <a:rPr lang="uk-UA" altLang="uk-UA" sz="1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Долгов О. М. Композиційні матеріали  [Електронний ресурс] : </a:t>
            </a:r>
            <a:r>
              <a:rPr lang="uk-UA" altLang="uk-UA" sz="1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</a:t>
            </a:r>
            <a:r>
              <a:rPr lang="uk-UA" altLang="uk-UA" sz="1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altLang="uk-UA" sz="1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наоч</a:t>
            </a:r>
            <a:r>
              <a:rPr lang="uk-UA" altLang="uk-UA" sz="1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altLang="uk-UA" sz="1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посіб</a:t>
            </a:r>
            <a:r>
              <a:rPr lang="uk-UA" altLang="uk-UA" sz="1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/ О. М. Долгов ; М-во освіти і науки України, </a:t>
            </a:r>
            <a:r>
              <a:rPr lang="uk-UA" altLang="uk-UA" sz="1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</a:t>
            </a:r>
            <a:r>
              <a:rPr lang="uk-UA" altLang="uk-UA" sz="1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altLang="uk-UA" sz="1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</a:t>
            </a:r>
            <a:r>
              <a:rPr lang="uk-UA" altLang="uk-UA" sz="1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ун-т «Дніпровська політехніка». – Дніпро : НТУ </a:t>
            </a:r>
            <a:r>
              <a:rPr lang="uk-UA" altLang="uk-UA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«ДП», </a:t>
            </a:r>
            <a:r>
              <a:rPr lang="uk-UA" altLang="uk-UA" sz="1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2024. – 126 с</a:t>
            </a:r>
            <a:r>
              <a:rPr lang="uk-UA" altLang="uk-UA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uk-UA" altLang="uk-UA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uk-UA" altLang="uk-UA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Учений секретар						Таїсія КАЛЮЖНА</a:t>
            </a:r>
            <a:r>
              <a:rPr lang="uk-UA" alt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7000"/>
    </mc:Choice>
    <mc:Fallback xmlns="">
      <p:transition spd="slow" advClick="0" advTm="2700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08A66A3A-89F6-965F-C6B9-D717071CB0DE}"/>
              </a:ext>
            </a:extLst>
          </p:cNvPr>
          <p:cNvSpPr/>
          <p:nvPr/>
        </p:nvSpPr>
        <p:spPr>
          <a:xfrm>
            <a:off x="6617616" y="206293"/>
            <a:ext cx="4636173" cy="61595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uk-UA" altLang="uk-UA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МІНІСТЕРСТВО ОСВІТИ І НАУКИ УКРАЇНИ</a:t>
            </a:r>
          </a:p>
          <a:p>
            <a:pPr algn="ctr">
              <a:defRPr/>
            </a:pPr>
            <a:r>
              <a:rPr lang="uk-UA" altLang="uk-UA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НАЦІОНАЛЬНИЙ ТЕХНІЧНИЙ УНІВЕРСИТЕТ</a:t>
            </a:r>
            <a:endParaRPr lang="ru-RU" altLang="uk-UA" sz="1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uk-UA" altLang="uk-UA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«ДНІПРОВСЬКА ПОЛІТЕХНІКА»</a:t>
            </a:r>
          </a:p>
          <a:p>
            <a:pPr algn="ctr">
              <a:defRPr/>
            </a:pPr>
            <a:endParaRPr lang="ru-RU" altLang="uk-UA" sz="1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uk-UA" altLang="uk-UA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uk-UA" altLang="uk-UA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uk-UA" altLang="uk-UA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uk-UA" altLang="uk-UA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Більше трьох авторів на титулі не зазначаємо</a:t>
            </a:r>
          </a:p>
          <a:p>
            <a:pPr algn="ctr">
              <a:defRPr/>
            </a:pPr>
            <a:endParaRPr lang="uk-UA" altLang="uk-UA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uk-UA" altLang="uk-UA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uk-UA" altLang="uk-UA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ГОТУЄМОСЯ ДО ОЛІМПІАДИ</a:t>
            </a:r>
          </a:p>
          <a:p>
            <a:pPr algn="ctr">
              <a:defRPr/>
            </a:pPr>
            <a:r>
              <a:rPr lang="ru-RU" altLang="uk-UA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АНАЛІТИЧНА ГЕОМЕТРІЯ</a:t>
            </a:r>
          </a:p>
          <a:p>
            <a:pPr algn="ctr">
              <a:defRPr/>
            </a:pPr>
            <a:endParaRPr lang="uk-UA" altLang="uk-UA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altLang="uk-UA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Навчальний</a:t>
            </a:r>
            <a:r>
              <a:rPr lang="ru-RU" alt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посібник</a:t>
            </a:r>
            <a:endParaRPr lang="ru-RU" altLang="uk-UA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uk-UA" altLang="uk-UA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uk-UA" altLang="uk-UA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uk-UA" altLang="uk-UA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ru-RU" altLang="uk-UA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uk-UA" altLang="uk-UA" sz="1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uk-UA" altLang="uk-UA" sz="1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uk-UA" altLang="uk-UA" sz="1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uk-UA" altLang="uk-UA" sz="1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uk-UA" altLang="uk-UA" sz="1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uk-UA" altLang="uk-UA" sz="1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uk-UA" altLang="uk-UA" sz="1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uk-UA" altLang="uk-UA" sz="1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uk-UA" altLang="uk-UA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Дніпро</a:t>
            </a:r>
            <a:endParaRPr lang="ru-RU" altLang="uk-UA" sz="1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uk-UA" altLang="uk-UA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НТУ «ДП»</a:t>
            </a:r>
            <a:endParaRPr lang="ru-RU" altLang="uk-UA" sz="1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uk-UA" altLang="uk-UA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</a:t>
            </a:r>
            <a:endParaRPr lang="uk-UA" altLang="uk-UA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6114185-034D-F317-889A-49BF65859C66}"/>
              </a:ext>
            </a:extLst>
          </p:cNvPr>
          <p:cNvSpPr/>
          <p:nvPr/>
        </p:nvSpPr>
        <p:spPr>
          <a:xfrm>
            <a:off x="938213" y="211055"/>
            <a:ext cx="4543425" cy="61547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uk-UA" altLang="uk-UA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МІНІСТЕРСТВО ОСВІТИ І НАУКИ УКРАЇНИ</a:t>
            </a:r>
          </a:p>
          <a:p>
            <a:pPr algn="ctr">
              <a:defRPr/>
            </a:pPr>
            <a:r>
              <a:rPr lang="uk-UA" altLang="uk-UA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НАЦІОНАЛЬНИЙ ТЕХНІЧНИЙ УНІВЕРСИТЕТ</a:t>
            </a:r>
            <a:endParaRPr lang="ru-RU" altLang="uk-UA" sz="1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uk-UA" altLang="uk-UA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«ДНІПРОВСЬКА ПОЛІТЕХНІКА»</a:t>
            </a:r>
          </a:p>
          <a:p>
            <a:pPr algn="ctr">
              <a:defRPr/>
            </a:pPr>
            <a:endParaRPr lang="ru-RU" altLang="uk-UA" sz="1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uk-UA" altLang="uk-UA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uk-UA" altLang="uk-UA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uk-UA" altLang="uk-UA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uk-UA" altLang="uk-UA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В. В. Приходько</a:t>
            </a:r>
            <a:endParaRPr lang="ru-RU" altLang="uk-UA" sz="11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uk-UA" altLang="uk-UA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uk-UA" altLang="uk-UA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uk-UA" altLang="uk-UA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ГОТУЄМОСЯ ДО ОЛІМПІАДИ</a:t>
            </a:r>
          </a:p>
          <a:p>
            <a:pPr algn="ctr">
              <a:defRPr/>
            </a:pPr>
            <a:r>
              <a:rPr lang="ru-RU" altLang="uk-UA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АНАЛІТИЧНА ГЕОМЕТРІЯ</a:t>
            </a:r>
          </a:p>
          <a:p>
            <a:pPr algn="ctr">
              <a:defRPr/>
            </a:pPr>
            <a:endParaRPr lang="uk-UA" altLang="uk-UA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altLang="uk-UA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Навчальний</a:t>
            </a:r>
            <a:r>
              <a:rPr lang="ru-RU" alt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посібник</a:t>
            </a:r>
            <a:endParaRPr lang="ru-RU" altLang="uk-UA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uk-UA" alt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uk-UA" altLang="uk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uk-UA" altLang="uk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ru-RU" alt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uk-UA" altLang="uk-UA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uk-UA" altLang="uk-UA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uk-UA" altLang="uk-UA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uk-UA" altLang="uk-UA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uk-UA" altLang="uk-UA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uk-UA" altLang="uk-UA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Дніпро</a:t>
            </a:r>
            <a:endParaRPr lang="ru-RU" altLang="uk-UA" sz="1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uk-UA" altLang="uk-UA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НТУ «ДП»</a:t>
            </a:r>
            <a:endParaRPr lang="ru-RU" altLang="uk-UA" sz="1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uk-UA" altLang="uk-UA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</a:t>
            </a:r>
            <a:endParaRPr lang="uk-UA" altLang="uk-UA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7652" name="Рисунок 4">
            <a:extLst>
              <a:ext uri="{FF2B5EF4-FFF2-40B4-BE49-F238E27FC236}">
                <a16:creationId xmlns:a16="http://schemas.microsoft.com/office/drawing/2014/main" id="{3A25B265-C06B-92FB-E71D-B2C8EA595C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5888" y="1001630"/>
            <a:ext cx="100012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Рисунок 7">
            <a:extLst>
              <a:ext uri="{FF2B5EF4-FFF2-40B4-BE49-F238E27FC236}">
                <a16:creationId xmlns:a16="http://schemas.microsoft.com/office/drawing/2014/main" id="{B330D23A-B74A-4B1E-91DF-CCAC3CB2A9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4226" y="996868"/>
            <a:ext cx="995363" cy="39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7000"/>
    </mc:Choice>
    <mc:Fallback xmlns="">
      <p:transition spd="slow" advClick="0" advTm="27000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>
            <a:extLst>
              <a:ext uri="{FF2B5EF4-FFF2-40B4-BE49-F238E27FC236}">
                <a16:creationId xmlns:a16="http://schemas.microsoft.com/office/drawing/2014/main" id="{7953762F-DA35-064C-FEA8-5072713A26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6288" y="222250"/>
            <a:ext cx="4964112" cy="627856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uk-UA" altLang="uk-UA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УДК</a:t>
            </a:r>
            <a:r>
              <a:rPr lang="uk-UA" altLang="uk-UA" sz="1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514.142.2</a:t>
            </a:r>
          </a:p>
          <a:p>
            <a:pPr>
              <a:defRPr/>
            </a:pPr>
            <a:r>
              <a:rPr lang="uk-UA" altLang="uk-UA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Г73</a:t>
            </a:r>
            <a:endParaRPr lang="ru-RU" altLang="uk-UA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uk-UA" altLang="uk-UA" sz="11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Рекомендовано вченою радою НТУ «Дніпровська політехніка»</a:t>
            </a:r>
            <a:endParaRPr lang="uk-UA" altLang="uk-UA" sz="11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uk-UA" altLang="uk-UA" sz="11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 навчальний посібник для здобувачів ступеня бакалавра </a:t>
            </a:r>
            <a:br>
              <a:rPr lang="uk-UA" altLang="uk-UA" sz="11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altLang="uk-UA" sz="11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закладів вищої освіти</a:t>
            </a:r>
            <a:endParaRPr lang="uk-UA" altLang="uk-UA" sz="11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uk-UA" altLang="uk-UA" sz="11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(протокол №____  від ХХ.ХХ.ХХХХ )</a:t>
            </a:r>
            <a:endParaRPr lang="uk-UA" altLang="uk-UA" sz="11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endParaRPr lang="uk-UA" altLang="uk-UA" sz="11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4500" algn="just">
              <a:defRPr/>
            </a:pPr>
            <a:r>
              <a:rPr lang="uk-UA" altLang="uk-UA" sz="1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Рецензенти:</a:t>
            </a:r>
          </a:p>
          <a:p>
            <a:pPr indent="444500" algn="just">
              <a:defRPr/>
            </a:pPr>
            <a:r>
              <a:rPr lang="uk-UA" altLang="uk-UA" sz="1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В. В. Лобода – д-р </a:t>
            </a:r>
            <a:r>
              <a:rPr lang="uk-UA" altLang="uk-UA" sz="11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фіз</a:t>
            </a:r>
            <a:r>
              <a:rPr lang="uk-UA" altLang="uk-UA" sz="1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.-мат. наук, проф. (Дніпровський національний університет імені Олеся Гончара); </a:t>
            </a:r>
          </a:p>
          <a:p>
            <a:pPr indent="444500" algn="just">
              <a:defRPr/>
            </a:pPr>
            <a:r>
              <a:rPr lang="uk-UA" altLang="uk-UA" sz="1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В. Б. Говоруха – д-р </a:t>
            </a:r>
            <a:r>
              <a:rPr lang="uk-UA" altLang="uk-UA" sz="11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фіз</a:t>
            </a:r>
            <a:r>
              <a:rPr lang="uk-UA" altLang="uk-UA" sz="1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.-мат. наук, проф. (Дніпровський державний аграрно-економічний університет).</a:t>
            </a:r>
          </a:p>
          <a:p>
            <a:pPr indent="444500">
              <a:defRPr/>
            </a:pPr>
            <a:endParaRPr lang="ru-RU" altLang="uk-UA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4500">
              <a:defRPr/>
            </a:pPr>
            <a:endParaRPr lang="ru-RU" altLang="uk-UA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4500" algn="just">
              <a:defRPr/>
            </a:pPr>
            <a:r>
              <a:rPr lang="uk-UA" altLang="uk-UA" sz="11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Приходько В. В.</a:t>
            </a:r>
          </a:p>
          <a:p>
            <a:pPr algn="just">
              <a:defRPr/>
            </a:pPr>
            <a:r>
              <a:rPr lang="uk-UA" altLang="uk-UA" sz="1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Г73    Готуємося до олімпіади. Аналітична геометрія [Електронний ресурс] : </a:t>
            </a:r>
            <a:r>
              <a:rPr lang="uk-UA" altLang="uk-UA" sz="11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</a:t>
            </a:r>
            <a:r>
              <a:rPr lang="uk-UA" altLang="uk-UA" sz="1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altLang="uk-UA" sz="11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посіб</a:t>
            </a:r>
            <a:r>
              <a:rPr lang="uk-UA" altLang="uk-UA" sz="1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/ В. В. Приходько ; М-во освіти і науки України, </a:t>
            </a:r>
            <a:r>
              <a:rPr lang="uk-UA" altLang="uk-UA" sz="11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</a:t>
            </a:r>
            <a:r>
              <a:rPr lang="uk-UA" altLang="uk-UA" sz="1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altLang="uk-UA" sz="11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</a:t>
            </a:r>
            <a:r>
              <a:rPr lang="uk-UA" altLang="uk-UA" sz="1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ун-т «Дніпровська політехніка». – Дніпро : НТУ «ДП», 2024. – 165 с.</a:t>
            </a:r>
            <a:endParaRPr lang="uk-UA" altLang="uk-UA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4500">
              <a:defRPr/>
            </a:pPr>
            <a:endParaRPr lang="uk-UA" altLang="uk-UA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4500" algn="just">
              <a:defRPr/>
            </a:pPr>
            <a:r>
              <a:rPr lang="uk-UA" altLang="uk-UA" sz="1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Викладено методи розв’язування </a:t>
            </a:r>
            <a:r>
              <a:rPr lang="uk-UA" altLang="uk-UA" sz="11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олімпіадних</a:t>
            </a:r>
            <a:r>
              <a:rPr lang="uk-UA" altLang="uk-UA" sz="1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задач з аналітичної геометрії. </a:t>
            </a:r>
            <a:r>
              <a:rPr lang="ru-RU" altLang="uk-UA" sz="1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uk-UA" altLang="uk-UA" sz="11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ризначен</a:t>
            </a:r>
            <a:r>
              <a:rPr lang="ru-RU" altLang="uk-UA" sz="1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uk-UA" altLang="uk-UA" sz="1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підготовки студентів до участі в математичних змаганнях. Містить нестандартні задачі вищого рівня складності порівняно з опублікованими в популярних підручниках на зазначену тематику. Розв’язування деяких задач потребує поєднання методів аналітичної геометрії з матеріалами математичного аналізу, лінійної алгебри та інших розділів дисципліни «Вища математика». Матеріал посібника </a:t>
            </a:r>
            <a:r>
              <a:rPr lang="uk-UA" altLang="uk-UA" sz="11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розподілено</a:t>
            </a:r>
            <a:r>
              <a:rPr lang="uk-UA" altLang="uk-UA" sz="1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6 розділів за належністю до окремих тем. До всіх задач додаються вказівки. Розділ «Відповіді» включає повний опис </a:t>
            </a:r>
            <a:r>
              <a:rPr lang="uk-UA" altLang="uk-UA" sz="11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</a:t>
            </a:r>
            <a:r>
              <a:rPr lang="ru-RU" altLang="uk-UA" sz="1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altLang="uk-UA" sz="11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язування</a:t>
            </a:r>
            <a:r>
              <a:rPr lang="uk-UA" altLang="uk-UA" sz="1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кожної задачі. </a:t>
            </a:r>
          </a:p>
          <a:p>
            <a:pPr indent="444500" algn="just">
              <a:defRPr/>
            </a:pPr>
            <a:r>
              <a:rPr lang="uk-UA" altLang="uk-UA" sz="1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здобувачів ступеня бакалавра природничих та інженерних спеціальностей університету</a:t>
            </a:r>
            <a:endParaRPr lang="uk-UA" altLang="uk-UA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spcAft>
                <a:spcPts val="1200"/>
              </a:spcAft>
              <a:defRPr/>
            </a:pPr>
            <a:endParaRPr lang="uk-UA" altLang="uk-UA" sz="11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spcAft>
                <a:spcPts val="1200"/>
              </a:spcAft>
              <a:defRPr/>
            </a:pPr>
            <a:r>
              <a:rPr lang="uk-UA" altLang="uk-UA" sz="11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УДК  514.142.2</a:t>
            </a:r>
            <a:endParaRPr lang="uk-UA" altLang="uk-UA" sz="11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defRPr/>
            </a:pPr>
            <a:r>
              <a:rPr lang="uk-UA" altLang="uk-UA" sz="1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</a:t>
            </a:r>
            <a:r>
              <a:rPr lang="uk-UA" altLang="uk-UA" sz="1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В. В. Приходько, 2024</a:t>
            </a:r>
          </a:p>
          <a:p>
            <a:pPr algn="r">
              <a:defRPr/>
            </a:pPr>
            <a:r>
              <a:rPr lang="uk-UA" altLang="uk-UA" sz="1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</a:t>
            </a:r>
            <a:r>
              <a:rPr lang="uk-UA" altLang="uk-UA" sz="1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НТУ «Дніпровська політехніка», 2024</a:t>
            </a:r>
            <a:endParaRPr lang="uk-UA" altLang="uk-UA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442B53FB-B3A2-B966-C44E-B6C5A61F2B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29388" y="239713"/>
            <a:ext cx="4962525" cy="62611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uk-UA" altLang="uk-UA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УДК</a:t>
            </a:r>
            <a:r>
              <a:rPr lang="uk-UA" altLang="uk-UA" sz="1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514.142.2</a:t>
            </a:r>
          </a:p>
          <a:p>
            <a:pPr>
              <a:defRPr/>
            </a:pPr>
            <a:r>
              <a:rPr lang="uk-UA" altLang="uk-UA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Г73</a:t>
            </a:r>
            <a:endParaRPr lang="ru-RU" altLang="uk-UA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uk-UA" altLang="uk-UA" sz="11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Рекомендовано вченою радою НТУ «Дніпровська політехніка»</a:t>
            </a:r>
            <a:endParaRPr lang="uk-UA" altLang="uk-UA" sz="11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uk-UA" altLang="uk-UA" sz="11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 навчальний посібник для здобувачів ступеня бакалавра </a:t>
            </a:r>
            <a:br>
              <a:rPr lang="uk-UA" altLang="uk-UA" sz="11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altLang="uk-UA" sz="11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закладів вищої освіти</a:t>
            </a:r>
            <a:endParaRPr lang="uk-UA" altLang="uk-UA" sz="11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uk-UA" altLang="uk-UA" sz="11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(протокол №____  від ХХ.ХХ.ХХХХ )</a:t>
            </a:r>
            <a:endParaRPr lang="uk-UA" altLang="uk-UA" sz="11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endParaRPr lang="uk-UA" altLang="uk-UA" sz="11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4500" algn="just">
              <a:defRPr/>
            </a:pPr>
            <a:r>
              <a:rPr lang="uk-UA" altLang="uk-UA" sz="1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Рецензенти:</a:t>
            </a:r>
          </a:p>
          <a:p>
            <a:pPr indent="444500" algn="just">
              <a:defRPr/>
            </a:pPr>
            <a:r>
              <a:rPr lang="uk-UA" altLang="uk-UA" sz="1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В. В. Лобода – д-р </a:t>
            </a:r>
            <a:r>
              <a:rPr lang="uk-UA" altLang="uk-UA" sz="11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фіз</a:t>
            </a:r>
            <a:r>
              <a:rPr lang="uk-UA" altLang="uk-UA" sz="1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.-мат. наук, проф. (Дніпровський національний університет імені Олеся Гончара); </a:t>
            </a:r>
          </a:p>
          <a:p>
            <a:pPr indent="444500" algn="just">
              <a:defRPr/>
            </a:pPr>
            <a:r>
              <a:rPr lang="uk-UA" altLang="uk-UA" sz="1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В. Б. Говоруха – д-р </a:t>
            </a:r>
            <a:r>
              <a:rPr lang="uk-UA" altLang="uk-UA" sz="11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фіз</a:t>
            </a:r>
            <a:r>
              <a:rPr lang="uk-UA" altLang="uk-UA" sz="1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.-мат. наук, проф. (Дніпровський державний аграрно-економічний університет).</a:t>
            </a:r>
          </a:p>
          <a:p>
            <a:pPr indent="444500">
              <a:defRPr/>
            </a:pPr>
            <a:endParaRPr lang="uk-UA" altLang="uk-UA" sz="11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58775">
              <a:defRPr/>
            </a:pPr>
            <a:r>
              <a:rPr lang="uk-UA" altLang="uk-UA" sz="1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Автори: В.</a:t>
            </a:r>
            <a:r>
              <a:rPr lang="ru-RU" altLang="uk-UA" sz="1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uk-UA" altLang="uk-UA" sz="1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Ф. </a:t>
            </a:r>
            <a:r>
              <a:rPr lang="uk-UA" altLang="uk-UA" sz="11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Сторчай</a:t>
            </a:r>
            <a:r>
              <a:rPr lang="uk-UA" altLang="uk-UA" sz="1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Н.</a:t>
            </a:r>
            <a:r>
              <a:rPr lang="ru-RU" altLang="uk-UA" sz="1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uk-UA" altLang="uk-UA" sz="1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П. </a:t>
            </a:r>
            <a:r>
              <a:rPr lang="uk-UA" altLang="uk-UA" sz="11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Уланова</a:t>
            </a:r>
            <a:r>
              <a:rPr lang="uk-UA" altLang="uk-UA" sz="1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В.</a:t>
            </a:r>
            <a:r>
              <a:rPr lang="ru-RU" altLang="uk-UA" sz="1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uk-UA" altLang="uk-UA" sz="1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В. Приходько, Ю. М. Головко.</a:t>
            </a:r>
          </a:p>
          <a:p>
            <a:pPr indent="444500">
              <a:defRPr/>
            </a:pPr>
            <a:endParaRPr lang="ru-RU" altLang="uk-UA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4500" algn="just">
              <a:defRPr/>
            </a:pPr>
            <a:r>
              <a:rPr lang="uk-UA" altLang="uk-UA" sz="11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Готуємося</a:t>
            </a:r>
            <a:r>
              <a:rPr lang="uk-UA" altLang="uk-UA" sz="1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олімпіади. Аналітична геометрія [Електронний ресурс] : </a:t>
            </a:r>
          </a:p>
          <a:p>
            <a:pPr algn="just">
              <a:defRPr/>
            </a:pPr>
            <a:r>
              <a:rPr lang="uk-UA" altLang="uk-UA" sz="1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Г73  </a:t>
            </a:r>
            <a:r>
              <a:rPr lang="uk-UA" altLang="uk-UA" sz="11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</a:t>
            </a:r>
            <a:r>
              <a:rPr lang="uk-UA" altLang="uk-UA" sz="1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altLang="uk-UA" sz="11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посіб</a:t>
            </a:r>
            <a:r>
              <a:rPr lang="uk-UA" altLang="uk-UA" sz="1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/ В. Ф. </a:t>
            </a:r>
            <a:r>
              <a:rPr lang="uk-UA" altLang="uk-UA" sz="11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Сторчай</a:t>
            </a:r>
            <a:r>
              <a:rPr lang="uk-UA" altLang="uk-UA" sz="1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Н. П. </a:t>
            </a:r>
            <a:r>
              <a:rPr lang="uk-UA" altLang="uk-UA" sz="11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Уланова</a:t>
            </a:r>
            <a:r>
              <a:rPr lang="uk-UA" altLang="uk-UA" sz="1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В. В. Приходько,        Ю. М. Головко ; М-во освіти і науки України, </a:t>
            </a:r>
            <a:r>
              <a:rPr lang="uk-UA" altLang="uk-UA" sz="11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</a:t>
            </a:r>
            <a:r>
              <a:rPr lang="uk-UA" altLang="uk-UA" sz="1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altLang="uk-UA" sz="11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</a:t>
            </a:r>
            <a:r>
              <a:rPr lang="uk-UA" altLang="uk-UA" sz="1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ун-т «Дніпровська політехніка». – Дніпро : НТУ «ДП», 2024. – 165 с.</a:t>
            </a:r>
            <a:endParaRPr lang="uk-UA" altLang="uk-UA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4500">
              <a:defRPr/>
            </a:pPr>
            <a:endParaRPr lang="uk-UA" altLang="uk-UA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4500" algn="just">
              <a:defRPr/>
            </a:pPr>
            <a:r>
              <a:rPr lang="uk-UA" altLang="uk-UA" sz="1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Викладено методи розв’язування </a:t>
            </a:r>
            <a:r>
              <a:rPr lang="uk-UA" altLang="uk-UA" sz="11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олімпіадних</a:t>
            </a:r>
            <a:r>
              <a:rPr lang="uk-UA" altLang="uk-UA" sz="1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задач з аналітичної геометрії. </a:t>
            </a:r>
            <a:r>
              <a:rPr lang="ru-RU" altLang="uk-UA" sz="1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uk-UA" altLang="uk-UA" sz="11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ризначен</a:t>
            </a:r>
            <a:r>
              <a:rPr lang="ru-RU" altLang="uk-UA" sz="1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uk-UA" altLang="uk-UA" sz="1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підготовки студентів до участі в математичних змаганнях. Містить нестандартні задачі вищого рівня складності порівняно з опублікованими в популярних підручниках на зазначену тематику. Розв’язування деяких задач потребує поєднання методів аналітичної геометрії з матеріалами математичного аналізу, лінійної алгебри та інших розділів дисципліни «Вища математика». Матеріал посібника </a:t>
            </a:r>
            <a:r>
              <a:rPr lang="uk-UA" altLang="uk-UA" sz="11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розподілено</a:t>
            </a:r>
            <a:r>
              <a:rPr lang="uk-UA" altLang="uk-UA" sz="1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6 розділів за належністю до окремих тем. До всіх задач додаються вказівки. Розділ «Відповіді» включає повний опис </a:t>
            </a:r>
            <a:r>
              <a:rPr lang="uk-UA" altLang="uk-UA" sz="11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</a:t>
            </a:r>
            <a:r>
              <a:rPr lang="ru-RU" altLang="uk-UA" sz="1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altLang="uk-UA" sz="11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язування</a:t>
            </a:r>
            <a:r>
              <a:rPr lang="uk-UA" altLang="uk-UA" sz="1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кожної задачі. </a:t>
            </a:r>
          </a:p>
          <a:p>
            <a:pPr indent="444500" algn="just">
              <a:defRPr/>
            </a:pPr>
            <a:r>
              <a:rPr lang="uk-UA" altLang="uk-UA" sz="1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здобувачів ступеня бакалавра природничих та інженерних спеціальностей університету</a:t>
            </a:r>
            <a:endParaRPr lang="uk-UA" altLang="uk-UA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spcAft>
                <a:spcPts val="1200"/>
              </a:spcAft>
              <a:defRPr/>
            </a:pPr>
            <a:r>
              <a:rPr lang="uk-UA" altLang="uk-UA" sz="11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УДК  514.142.2</a:t>
            </a:r>
            <a:endParaRPr lang="uk-UA" altLang="uk-UA" sz="11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defRPr/>
            </a:pPr>
            <a:r>
              <a:rPr lang="uk-UA" altLang="uk-UA" sz="1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</a:t>
            </a:r>
            <a:r>
              <a:rPr lang="uk-UA" altLang="uk-UA" sz="1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В. Ф. </a:t>
            </a:r>
            <a:r>
              <a:rPr lang="uk-UA" altLang="uk-UA" sz="11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Сторчай</a:t>
            </a:r>
            <a:r>
              <a:rPr lang="uk-UA" altLang="uk-UA" sz="1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Н. П. </a:t>
            </a:r>
            <a:r>
              <a:rPr lang="uk-UA" altLang="uk-UA" sz="11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Уланова</a:t>
            </a:r>
            <a:r>
              <a:rPr lang="uk-UA" altLang="uk-UA" sz="1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r">
              <a:defRPr/>
            </a:pPr>
            <a:r>
              <a:rPr lang="uk-UA" altLang="uk-UA" sz="1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В. В. Приходько, </a:t>
            </a:r>
            <a:r>
              <a:rPr lang="ru-RU" altLang="uk-UA" sz="1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Ю. М. Головко, </a:t>
            </a:r>
            <a:r>
              <a:rPr lang="uk-UA" altLang="uk-UA" sz="1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</a:t>
            </a:r>
          </a:p>
          <a:p>
            <a:pPr algn="r">
              <a:defRPr/>
            </a:pPr>
            <a:r>
              <a:rPr lang="uk-UA" altLang="uk-UA" sz="1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</a:t>
            </a:r>
            <a:r>
              <a:rPr lang="uk-UA" altLang="uk-UA" sz="1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НТУ «Дніпровська політехніка», 2024</a:t>
            </a:r>
            <a:endParaRPr lang="uk-UA" altLang="uk-UA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7000"/>
    </mc:Choice>
    <mc:Fallback xmlns="">
      <p:transition spd="slow" advClick="0" advTm="27000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Текст 1">
            <a:extLst>
              <a:ext uri="{FF2B5EF4-FFF2-40B4-BE49-F238E27FC236}">
                <a16:creationId xmlns:a16="http://schemas.microsoft.com/office/drawing/2014/main" id="{140AF818-F717-D512-F023-AE35B083CB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6138" y="259843"/>
            <a:ext cx="10154942" cy="1021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uk-UA" altLang="uk-UA" sz="3200" i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Оформлення рукописів навчальної та </a:t>
            </a:r>
            <a:br>
              <a:rPr lang="uk-UA" altLang="uk-UA" sz="3200" i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altLang="uk-UA" sz="3200" i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навчально-методичної літератури </a:t>
            </a:r>
            <a:endParaRPr lang="uk-UA" altLang="uk-UA" sz="3200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F9CB06D-75F1-4C6F-F232-48FD1FB25096}"/>
              </a:ext>
            </a:extLst>
          </p:cNvPr>
          <p:cNvSpPr txBox="1"/>
          <p:nvPr/>
        </p:nvSpPr>
        <p:spPr>
          <a:xfrm>
            <a:off x="846139" y="1204958"/>
            <a:ext cx="10383036" cy="54630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spcAft>
                <a:spcPts val="0"/>
              </a:spcAft>
              <a:buSzPts val="1400"/>
              <a:tabLst>
                <a:tab pos="990600" algn="l"/>
              </a:tabLst>
            </a:pPr>
            <a:r>
              <a:rPr lang="uk-UA" sz="2800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Типова </a:t>
            </a:r>
            <a:r>
              <a:rPr lang="uk-UA" sz="2800" kern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структура методичних</a:t>
            </a:r>
            <a:r>
              <a:rPr lang="uk-UA" sz="2800" kern="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kern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рекомендацій </a:t>
            </a:r>
          </a:p>
          <a:p>
            <a:pPr lvl="1">
              <a:spcAft>
                <a:spcPts val="0"/>
              </a:spcAft>
              <a:buSzPts val="1400"/>
              <a:tabLst>
                <a:tab pos="990600" algn="l"/>
              </a:tabLst>
            </a:pPr>
            <a:r>
              <a:rPr lang="uk-UA" sz="2800" kern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 лабораторних занять з дисципліни</a:t>
            </a:r>
          </a:p>
          <a:p>
            <a:pPr marL="342900" lvl="0" indent="-342900" algn="just">
              <a:spcAft>
                <a:spcPts val="0"/>
              </a:spcAft>
              <a:buSzPts val="1400"/>
              <a:buFont typeface="Times New Roman" panose="02020603050405020304" pitchFamily="18" charset="0"/>
              <a:buChar char="–"/>
              <a:tabLst>
                <a:tab pos="990600" algn="l"/>
              </a:tabLst>
            </a:pPr>
            <a:r>
              <a:rPr lang="uk-UA" sz="16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зміст;</a:t>
            </a:r>
            <a:endParaRPr lang="uk-UA" sz="16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SzPts val="1400"/>
              <a:buFont typeface="Times New Roman" panose="02020603050405020304" pitchFamily="18" charset="0"/>
              <a:buChar char="–"/>
              <a:tabLst>
                <a:tab pos="990600" algn="l"/>
              </a:tabLst>
            </a:pPr>
            <a:r>
              <a:rPr lang="uk-UA" sz="16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вступ/загальні положення;</a:t>
            </a:r>
            <a:endParaRPr lang="uk-UA" sz="16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SzPts val="1400"/>
              <a:buFont typeface="Times New Roman" panose="02020603050405020304" pitchFamily="18" charset="0"/>
              <a:buChar char="–"/>
              <a:tabLst>
                <a:tab pos="990600" algn="l"/>
              </a:tabLst>
            </a:pPr>
            <a:r>
              <a:rPr lang="uk-UA" sz="16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тема, мета, завдання і тривалість роботи, очікувані результати навчання;</a:t>
            </a:r>
            <a:endParaRPr lang="uk-UA" sz="16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SzPts val="1400"/>
              <a:buFont typeface="Times New Roman" panose="02020603050405020304" pitchFamily="18" charset="0"/>
              <a:buChar char="–"/>
              <a:tabLst>
                <a:tab pos="990600" algn="l"/>
              </a:tabLst>
            </a:pPr>
            <a:r>
              <a:rPr lang="uk-UA" sz="16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теоретичні положення</a:t>
            </a:r>
            <a:r>
              <a:rPr lang="uk-UA" sz="1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(подаються основні теоретичні відомості дисципліни в обсязі, достатньому для обґрунтування методики експерименту);</a:t>
            </a:r>
          </a:p>
          <a:p>
            <a:pPr marL="342900" lvl="0" indent="-342900" algn="just">
              <a:spcAft>
                <a:spcPts val="0"/>
              </a:spcAft>
              <a:buSzPts val="1400"/>
              <a:buFont typeface="Times New Roman" panose="02020603050405020304" pitchFamily="18" charset="0"/>
              <a:buChar char="–"/>
              <a:tabLst>
                <a:tab pos="990600" algn="l"/>
              </a:tabLst>
            </a:pPr>
            <a:r>
              <a:rPr lang="uk-UA" sz="16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обладнання, прилади та матеріали, необхідні для виконання роботи;</a:t>
            </a:r>
            <a:endParaRPr lang="uk-UA" sz="16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SzPts val="1400"/>
              <a:buFont typeface="Times New Roman" panose="02020603050405020304" pitchFamily="18" charset="0"/>
              <a:buChar char="–"/>
              <a:tabLst>
                <a:tab pos="990600" algn="l"/>
              </a:tabLst>
            </a:pPr>
            <a:r>
              <a:rPr lang="uk-UA" sz="16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рекомендації щодо виконання роботи та обробки результатів експерименту;</a:t>
            </a:r>
            <a:endParaRPr lang="uk-UA" sz="16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SzPts val="1400"/>
              <a:buFont typeface="Times New Roman" panose="02020603050405020304" pitchFamily="18" charset="0"/>
              <a:buChar char="–"/>
              <a:tabLst>
                <a:tab pos="990600" algn="l"/>
              </a:tabLst>
            </a:pPr>
            <a:r>
              <a:rPr lang="uk-UA" sz="16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вимоги до оформлення та захисту результатів роботи</a:t>
            </a:r>
            <a:r>
              <a:rPr lang="uk-UA" sz="1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lvl="0" indent="-342900" algn="just">
              <a:spcAft>
                <a:spcPts val="0"/>
              </a:spcAft>
              <a:buSzPts val="1400"/>
              <a:buFont typeface="Times New Roman" panose="02020603050405020304" pitchFamily="18" charset="0"/>
              <a:buChar char="–"/>
              <a:tabLst>
                <a:tab pos="990600" algn="l"/>
              </a:tabLst>
            </a:pPr>
            <a:r>
              <a:rPr lang="uk-UA" sz="16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питання для підготовки до захисту результатів лабораторної роботи</a:t>
            </a:r>
            <a:r>
              <a:rPr lang="uk-UA" sz="1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(перелік питань складається з метою концентрації уваги здобувачів на ключових моментах виконання та захисту результатів лабораторної роботи);</a:t>
            </a:r>
          </a:p>
          <a:p>
            <a:pPr marL="342900" lvl="0" indent="-342900" algn="just">
              <a:spcAft>
                <a:spcPts val="0"/>
              </a:spcAft>
              <a:buSzPts val="1400"/>
              <a:buFont typeface="Times New Roman" panose="02020603050405020304" pitchFamily="18" charset="0"/>
              <a:buChar char="–"/>
              <a:tabLst>
                <a:tab pos="990600" algn="l"/>
              </a:tabLst>
            </a:pPr>
            <a:r>
              <a:rPr lang="uk-UA" sz="16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критерії оцінювання лабораторної роботи</a:t>
            </a:r>
            <a:r>
              <a:rPr lang="uk-UA" sz="1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(кожна лабораторна робота оцінюється якістю звіту про виконання роботи експертним методом з використанням критеріїв, зазначених в робочій програмі та/або </a:t>
            </a:r>
            <a:r>
              <a:rPr lang="uk-UA" sz="16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силабусі</a:t>
            </a:r>
            <a:r>
              <a:rPr lang="uk-UA" sz="1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навчальної дисципліни);</a:t>
            </a:r>
          </a:p>
          <a:p>
            <a:pPr marL="342900" lvl="0" indent="-342900" algn="just">
              <a:spcAft>
                <a:spcPts val="0"/>
              </a:spcAft>
              <a:buSzPts val="1400"/>
              <a:buFont typeface="Times New Roman" panose="02020603050405020304" pitchFamily="18" charset="0"/>
              <a:buChar char="–"/>
              <a:tabLst>
                <a:tab pos="990600" algn="l"/>
              </a:tabLst>
            </a:pPr>
            <a:r>
              <a:rPr lang="uk-UA" sz="16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перелік рекомендованих джерел</a:t>
            </a:r>
            <a:r>
              <a:rPr lang="uk-UA" sz="1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(подається список джерел інформації, на яких базується виконання лабораторних робіт);</a:t>
            </a:r>
          </a:p>
          <a:p>
            <a:pPr marL="342900" lvl="0" indent="-342900" algn="just">
              <a:spcAft>
                <a:spcPts val="0"/>
              </a:spcAft>
              <a:buSzPts val="1400"/>
              <a:buFont typeface="Times New Roman" panose="02020603050405020304" pitchFamily="18" charset="0"/>
              <a:buChar char="–"/>
              <a:tabLst>
                <a:tab pos="990600" algn="l"/>
              </a:tabLst>
            </a:pPr>
            <a:r>
              <a:rPr lang="uk-UA" sz="16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додатки (за потреби).</a:t>
            </a:r>
            <a:endParaRPr lang="uk-UA" sz="16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9570" algn="just">
              <a:spcBef>
                <a:spcPts val="560"/>
              </a:spcBef>
              <a:spcAft>
                <a:spcPts val="0"/>
              </a:spcAft>
              <a:tabLst>
                <a:tab pos="990600" algn="l"/>
              </a:tabLst>
            </a:pPr>
            <a:r>
              <a:rPr lang="uk-UA" sz="1600" b="0" kern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 урахуванням специфіки навчальної дисципліни окремі елементи запропонованої структури можуть бути змінені або доповнені.</a:t>
            </a:r>
            <a:endParaRPr lang="uk-UA" sz="1600" b="1" kern="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Зображення, що містить олівець, інструменти для письма, канцелярські товари й офісне обладнання, Інструменти для маркування&#10;&#10;Автоматично згенерований опис">
            <a:extLst>
              <a:ext uri="{FF2B5EF4-FFF2-40B4-BE49-F238E27FC236}">
                <a16:creationId xmlns:a16="http://schemas.microsoft.com/office/drawing/2014/main" id="{62ED5153-D2A0-1B0E-CD4D-7EF309C170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7829" y="770478"/>
            <a:ext cx="1868032" cy="1758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82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7000"/>
    </mc:Choice>
    <mc:Fallback xmlns="">
      <p:transition spd="slow" advClick="0" advTm="27000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Текст 1">
            <a:extLst>
              <a:ext uri="{FF2B5EF4-FFF2-40B4-BE49-F238E27FC236}">
                <a16:creationId xmlns:a16="http://schemas.microsoft.com/office/drawing/2014/main" id="{DA2D7787-AAFD-8EC6-595A-20A6CD7583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2425" y="233518"/>
            <a:ext cx="10444899" cy="114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uk-UA" altLang="uk-UA" sz="32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Оформлення рукописів навчальної та </a:t>
            </a:r>
            <a:br>
              <a:rPr lang="uk-UA" altLang="uk-UA" sz="32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altLang="uk-UA" sz="32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навчально-методичної літератури </a:t>
            </a:r>
          </a:p>
        </p:txBody>
      </p:sp>
      <p:sp>
        <p:nvSpPr>
          <p:cNvPr id="31747" name="Заголовок 1">
            <a:extLst>
              <a:ext uri="{FF2B5EF4-FFF2-40B4-BE49-F238E27FC236}">
                <a16:creationId xmlns:a16="http://schemas.microsoft.com/office/drawing/2014/main" id="{EC4C510A-69F4-EABF-9EF5-5CBDA898E4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002" y="626964"/>
            <a:ext cx="11179175" cy="87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10000"/>
              </a:lnSpc>
              <a:spcAft>
                <a:spcPts val="600"/>
              </a:spcAft>
            </a:pPr>
            <a:endParaRPr lang="uk-UA" altLang="uk-UA" sz="2400"/>
          </a:p>
        </p:txBody>
      </p:sp>
      <p:sp>
        <p:nvSpPr>
          <p:cNvPr id="31748" name="TextBox 2">
            <a:extLst>
              <a:ext uri="{FF2B5EF4-FFF2-40B4-BE49-F238E27FC236}">
                <a16:creationId xmlns:a16="http://schemas.microsoft.com/office/drawing/2014/main" id="{865670E3-F405-835A-9F4C-7A16066020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041" y="1433988"/>
            <a:ext cx="10775099" cy="483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5365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ts val="600"/>
              </a:spcBef>
            </a:pPr>
            <a:r>
              <a:rPr lang="uk-UA" altLang="uk-UA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Рекомендації до технічного оформлення рукопису навчального видання.</a:t>
            </a:r>
          </a:p>
          <a:p>
            <a:pPr algn="just">
              <a:spcBef>
                <a:spcPts val="600"/>
              </a:spcBef>
            </a:pPr>
            <a:r>
              <a:rPr lang="uk-UA" altLang="uk-UA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Рукопис навчального видання має бути представлений у вигляді єдиного файлу у форматі </a:t>
            </a:r>
            <a:r>
              <a:rPr lang="uk-UA" altLang="uk-UA" sz="24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doc</a:t>
            </a:r>
            <a:r>
              <a:rPr lang="uk-UA" altLang="uk-UA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або </a:t>
            </a:r>
            <a:r>
              <a:rPr lang="uk-UA" altLang="uk-UA" sz="24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docx</a:t>
            </a:r>
            <a:r>
              <a:rPr lang="uk-UA" altLang="uk-UA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>
              <a:spcBef>
                <a:spcPts val="600"/>
              </a:spcBef>
            </a:pPr>
            <a:r>
              <a:rPr lang="uk-UA" altLang="uk-UA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Формат аркуша − А4. При наборі необхідно використовувати шрифт </a:t>
            </a:r>
            <a:r>
              <a:rPr lang="uk-UA" altLang="uk-UA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Times</a:t>
            </a:r>
            <a:r>
              <a:rPr lang="uk-UA" altLang="uk-UA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altLang="uk-UA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New</a:t>
            </a:r>
            <a:r>
              <a:rPr lang="uk-UA" altLang="uk-UA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altLang="uk-UA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Roman</a:t>
            </a:r>
            <a:r>
              <a:rPr lang="uk-UA" altLang="uk-UA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Розмір шрифту (кегль) тексту – 14 пт. Міжрядковий інтервал – 1,0. Абзацний відступ – 1,25 см. Вирівнювання основного тексту – по ширині. Допускається використання 10-12 кегля шрифту </a:t>
            </a:r>
            <a:r>
              <a:rPr lang="uk-UA" altLang="uk-UA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Times</a:t>
            </a:r>
            <a:r>
              <a:rPr lang="uk-UA" altLang="uk-UA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altLang="uk-UA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New</a:t>
            </a:r>
            <a:r>
              <a:rPr lang="uk-UA" altLang="uk-UA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altLang="uk-UA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Roman</a:t>
            </a:r>
            <a:r>
              <a:rPr lang="uk-UA" altLang="uk-UA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одинарного міжрядкового інтервалу для таблиць і в рисунках (графіках, схемах). </a:t>
            </a:r>
          </a:p>
          <a:p>
            <a:pPr algn="just">
              <a:spcBef>
                <a:spcPts val="600"/>
              </a:spcBef>
            </a:pPr>
            <a:r>
              <a:rPr lang="uk-UA" altLang="uk-UA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Розміри всіх полів становлять 20 мм. </a:t>
            </a:r>
          </a:p>
          <a:p>
            <a:pPr algn="just">
              <a:spcBef>
                <a:spcPts val="600"/>
              </a:spcBef>
            </a:pPr>
            <a:r>
              <a:rPr lang="uk-UA" altLang="uk-UA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Нумерація сторінок наскрізна по всьому тексту, сторінки слід нумерувати арабськими цифрами внизу в середині рядка без крапки в кінці, розмір шрифту – 12 пт.</a:t>
            </a:r>
            <a:endParaRPr lang="uk-UA" altLang="uk-UA" sz="2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7000"/>
    </mc:Choice>
    <mc:Fallback xmlns="">
      <p:transition spd="slow" advClick="0" advTm="27000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Текст 1">
            <a:extLst>
              <a:ext uri="{FF2B5EF4-FFF2-40B4-BE49-F238E27FC236}">
                <a16:creationId xmlns:a16="http://schemas.microsoft.com/office/drawing/2014/main" id="{140AF818-F717-D512-F023-AE35B083CB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6138" y="259843"/>
            <a:ext cx="10154942" cy="1021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uk-UA" altLang="uk-UA" sz="32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Оформлення рукописів навчальної та </a:t>
            </a:r>
            <a:br>
              <a:rPr lang="uk-UA" altLang="uk-UA" sz="32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altLang="uk-UA" sz="32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навчально-методичної літератури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F9CB06D-75F1-4C6F-F232-48FD1FB25096}"/>
              </a:ext>
            </a:extLst>
          </p:cNvPr>
          <p:cNvSpPr txBox="1"/>
          <p:nvPr/>
        </p:nvSpPr>
        <p:spPr>
          <a:xfrm>
            <a:off x="2054225" y="1281113"/>
            <a:ext cx="7382006" cy="39087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endParaRPr lang="uk-UA" sz="2400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  <a:p>
            <a:pPr algn="ctr">
              <a:defRPr/>
            </a:pPr>
            <a:endParaRPr lang="uk-UA" sz="2400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  <a:p>
            <a:pPr algn="ctr">
              <a:defRPr/>
            </a:pPr>
            <a:r>
              <a:rPr lang="uk-UA" sz="3200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Приклади оформлення рукописів навчальних та навчально-методичних видань за посиланням </a:t>
            </a:r>
          </a:p>
          <a:p>
            <a:pPr algn="ctr">
              <a:defRPr/>
            </a:pP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hlinkClick r:id="rId2"/>
              </a:rPr>
              <a:t>http://surl.li/dabtr</a:t>
            </a:r>
            <a:endParaRPr lang="uk-UA" sz="3200" dirty="0">
              <a:solidFill>
                <a:srgbClr val="00206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uk-UA" sz="2400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  <a:p>
            <a:pPr algn="ctr">
              <a:defRPr/>
            </a:pPr>
            <a:endParaRPr lang="uk-UA" sz="2400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  <a:p>
            <a:pPr algn="ctr">
              <a:defRPr/>
            </a:pPr>
            <a:endParaRPr lang="uk-UA" sz="2400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2773" name="Рисунок 5" descr="Зображення, що містить серце, червоний, дизайн&#10;&#10;Автоматично згенерований опис">
            <a:extLst>
              <a:ext uri="{FF2B5EF4-FFF2-40B4-BE49-F238E27FC236}">
                <a16:creationId xmlns:a16="http://schemas.microsoft.com/office/drawing/2014/main" id="{88BB5583-304C-52B4-3814-91B9905BBE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299" y="1431143"/>
            <a:ext cx="2290763" cy="229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4" name="Рисунок 9" descr="Зображення, що містить канцелярські товари й офісне обладнання, канцтовари, книга, інструменти для письма&#10;&#10;Автоматично згенерований опис">
            <a:extLst>
              <a:ext uri="{FF2B5EF4-FFF2-40B4-BE49-F238E27FC236}">
                <a16:creationId xmlns:a16="http://schemas.microsoft.com/office/drawing/2014/main" id="{07D85F77-06A9-DF67-7FA8-B2547E41DA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4100" y="3571875"/>
            <a:ext cx="1463675" cy="146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4379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7000"/>
    </mc:Choice>
    <mc:Fallback xmlns="">
      <p:transition spd="slow" advClick="0" advTm="27000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Текст 1">
            <a:extLst>
              <a:ext uri="{FF2B5EF4-FFF2-40B4-BE49-F238E27FC236}">
                <a16:creationId xmlns:a16="http://schemas.microsoft.com/office/drawing/2014/main" id="{E6CE96C4-0A95-8B5F-F7E0-2DD9112895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775" y="257576"/>
            <a:ext cx="10454408" cy="892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uk-UA" altLang="uk-UA" sz="32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Відповідальність за видання навчальної та </a:t>
            </a:r>
            <a:br>
              <a:rPr lang="uk-UA" altLang="uk-UA" sz="32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altLang="uk-UA" sz="32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навчально-методичної літератури </a:t>
            </a:r>
          </a:p>
          <a:p>
            <a:pPr ea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uk-UA" altLang="uk-UA" sz="3200" i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uk-UA" altLang="uk-UA" sz="2800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57EB5C4-5A7F-4662-DF97-A633F524C4EF}"/>
              </a:ext>
            </a:extLst>
          </p:cNvPr>
          <p:cNvSpPr/>
          <p:nvPr/>
        </p:nvSpPr>
        <p:spPr>
          <a:xfrm>
            <a:off x="387350" y="819150"/>
            <a:ext cx="11050588" cy="8921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  <a:defRPr/>
            </a:pPr>
            <a:endParaRPr lang="uk-UA" sz="2800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>
              <a:defRPr/>
            </a:pPr>
            <a:endParaRPr lang="uk-UA" sz="2400" dirty="0">
              <a:latin typeface="+mj-lt"/>
              <a:ea typeface="+mj-ea"/>
              <a:cs typeface="+mj-cs"/>
            </a:endParaRPr>
          </a:p>
        </p:txBody>
      </p:sp>
      <p:graphicFrame>
        <p:nvGraphicFramePr>
          <p:cNvPr id="2" name="Таблиця 1">
            <a:extLst>
              <a:ext uri="{FF2B5EF4-FFF2-40B4-BE49-F238E27FC236}">
                <a16:creationId xmlns:a16="http://schemas.microsoft.com/office/drawing/2014/main" id="{8A44BB7C-A0F6-1539-6D76-B9241B9644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2966885"/>
              </p:ext>
            </p:extLst>
          </p:nvPr>
        </p:nvGraphicFramePr>
        <p:xfrm>
          <a:off x="823118" y="1973263"/>
          <a:ext cx="10545763" cy="411135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2108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349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72273">
                <a:tc>
                  <a:txBody>
                    <a:bodyPr/>
                    <a:lstStyle/>
                    <a:p>
                      <a:pPr algn="ctr"/>
                      <a:r>
                        <a:rPr lang="uk-UA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Повноваження</a:t>
                      </a:r>
                    </a:p>
                  </a:txBody>
                  <a:tcPr marL="91444" marR="91444" marT="45728" marB="4572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Несуть відповідальність</a:t>
                      </a:r>
                    </a:p>
                  </a:txBody>
                  <a:tcPr marL="91444" marR="91444" marT="45728" marB="45728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39083">
                <a:tc>
                  <a:txBody>
                    <a:bodyPr/>
                    <a:lstStyle/>
                    <a:p>
                      <a:pPr marL="342900" indent="-342900">
                        <a:buFont typeface="Wingdings" panose="05000000000000000000" pitchFamily="2" charset="2"/>
                        <a:buChar char="Ø"/>
                      </a:pPr>
                      <a:r>
                        <a:rPr lang="uk-UA" sz="2400" kern="1200" noProof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Виконання плану видань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Ø"/>
                      </a:pPr>
                      <a:endParaRPr lang="uk-UA" sz="800" kern="1200" noProof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indent="-342900">
                        <a:buFont typeface="Wingdings" panose="05000000000000000000" pitchFamily="2" charset="2"/>
                        <a:buChar char="Ø"/>
                      </a:pPr>
                      <a:r>
                        <a:rPr lang="uk-UA" sz="2400" kern="1200" noProof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Змістове наповнення навчальної та навчально-методичної літератури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Ø"/>
                      </a:pPr>
                      <a:endParaRPr lang="uk-UA" sz="800" kern="1200" noProof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indent="-342900">
                        <a:buFont typeface="Wingdings" panose="05000000000000000000" pitchFamily="2" charset="2"/>
                        <a:buChar char="Ø"/>
                      </a:pPr>
                      <a:r>
                        <a:rPr lang="uk-UA" sz="2400" kern="1200" noProof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Відповідальність за недопущення плагіату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Ø"/>
                      </a:pPr>
                      <a:endParaRPr lang="uk-UA" sz="800" kern="1200" noProof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indent="-342900">
                        <a:buFont typeface="Wingdings" panose="05000000000000000000" pitchFamily="2" charset="2"/>
                        <a:buChar char="Ø"/>
                      </a:pPr>
                      <a:r>
                        <a:rPr lang="uk-UA" sz="2400" kern="1200" noProof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Якість експертизи рукописів</a:t>
                      </a:r>
                      <a:endParaRPr lang="uk-UA" sz="2400" kern="1200" noProof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44" marR="91444" marT="45728" marB="45728"/>
                </a:tc>
                <a:tc>
                  <a:txBody>
                    <a:bodyPr/>
                    <a:lstStyle/>
                    <a:p>
                      <a:pPr marL="342900" indent="-342900" algn="l" defTabSz="914400" rtl="0" eaLnBrk="1" latinLnBrk="0" hangingPunct="1">
                        <a:buFont typeface="Wingdings" panose="05000000000000000000" pitchFamily="2" charset="2"/>
                        <a:buChar char="Ø"/>
                      </a:pPr>
                      <a:r>
                        <a:rPr lang="uk-UA" sz="2400" b="0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Завідувачі кафедр</a:t>
                      </a:r>
                    </a:p>
                    <a:p>
                      <a:pPr marL="342900" indent="-342900" algn="l" defTabSz="914400" rtl="0" eaLnBrk="1" latinLnBrk="0" hangingPunct="1">
                        <a:buFont typeface="Wingdings" panose="05000000000000000000" pitchFamily="2" charset="2"/>
                        <a:buChar char="Ø"/>
                      </a:pPr>
                      <a:endParaRPr lang="uk-UA" sz="800" b="0" kern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indent="-342900" algn="l" defTabSz="914400" rtl="0" eaLnBrk="1" latinLnBrk="0" hangingPunct="1">
                        <a:buFont typeface="Wingdings" panose="05000000000000000000" pitchFamily="2" charset="2"/>
                        <a:buChar char="Ø"/>
                      </a:pPr>
                      <a:r>
                        <a:rPr lang="uk-UA" sz="2400" b="0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Автори, завідувачі кафедр, голови науково-методичних комісій</a:t>
                      </a:r>
                    </a:p>
                    <a:p>
                      <a:pPr marL="342900" indent="-342900" algn="l" defTabSz="914400" rtl="0" eaLnBrk="1" latinLnBrk="0" hangingPunct="1">
                        <a:buFont typeface="Wingdings" panose="05000000000000000000" pitchFamily="2" charset="2"/>
                        <a:buChar char="Ø"/>
                      </a:pPr>
                      <a:endParaRPr lang="uk-UA" sz="800" b="0" kern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indent="-342900" algn="l" defTabSz="914400" rtl="0" eaLnBrk="1" latinLnBrk="0" hangingPunct="1">
                        <a:buFont typeface="Wingdings" panose="05000000000000000000" pitchFamily="2" charset="2"/>
                        <a:buChar char="Ø"/>
                      </a:pPr>
                      <a:r>
                        <a:rPr lang="uk-UA" sz="2400" b="0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Автори, завідувачі кафедр</a:t>
                      </a:r>
                    </a:p>
                    <a:p>
                      <a:pPr marL="0" indent="0" algn="l" defTabSz="914400" rtl="0" eaLnBrk="1" latinLnBrk="0" hangingPunct="1">
                        <a:buFont typeface="Wingdings" panose="05000000000000000000" pitchFamily="2" charset="2"/>
                        <a:buNone/>
                      </a:pPr>
                      <a:endParaRPr lang="uk-UA" sz="2400" b="0" kern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l" defTabSz="914400" rtl="0" eaLnBrk="1" latinLnBrk="0" hangingPunct="1">
                        <a:buFont typeface="Wingdings" panose="05000000000000000000" pitchFamily="2" charset="2"/>
                        <a:buNone/>
                      </a:pPr>
                      <a:endParaRPr lang="uk-UA" sz="800" b="0" kern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indent="-342900" algn="l" defTabSz="914400" rtl="0" eaLnBrk="1" latinLnBrk="0" hangingPunct="1">
                        <a:buFont typeface="Wingdings" panose="05000000000000000000" pitchFamily="2" charset="2"/>
                        <a:buChar char="Ø"/>
                      </a:pPr>
                      <a:r>
                        <a:rPr lang="uk-UA" sz="2400" b="0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Навчально-методичний відділ</a:t>
                      </a:r>
                      <a:endParaRPr lang="uk-UA" sz="2400" b="0" kern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44" marR="91444" marT="45728" marB="4572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7000"/>
    </mc:Choice>
    <mc:Fallback xmlns="">
      <p:transition spd="slow" advClick="0" advTm="27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Текст 1">
            <a:extLst>
              <a:ext uri="{FF2B5EF4-FFF2-40B4-BE49-F238E27FC236}">
                <a16:creationId xmlns:a16="http://schemas.microsoft.com/office/drawing/2014/main" id="{8F8A965A-76FC-80F7-D229-DB1E9AE1C8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16395"/>
            <a:ext cx="121920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uk-UA" altLang="uk-UA" sz="40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Види навчальних видань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B02CD620-D5D9-57A2-3690-160B141C4DA1}"/>
              </a:ext>
            </a:extLst>
          </p:cNvPr>
          <p:cNvSpPr/>
          <p:nvPr/>
        </p:nvSpPr>
        <p:spPr>
          <a:xfrm>
            <a:off x="387350" y="819150"/>
            <a:ext cx="11050588" cy="56324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  <a:defRPr/>
            </a:pPr>
            <a:r>
              <a:rPr lang="uk-UA" sz="2800" i="1" u="sng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Підручник</a:t>
            </a:r>
            <a:r>
              <a:rPr lang="uk-UA" sz="28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uk-UA" sz="2800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– навчальне видання, що містить у повному обсязі систематизований виклад навчальної дисципліни, відповідає навчальній програмі та має відповідний офіційно наданий гриф. </a:t>
            </a:r>
          </a:p>
          <a:p>
            <a:pPr marL="457200" indent="-457200" algn="just">
              <a:buFont typeface="Wingdings" panose="05000000000000000000" pitchFamily="2" charset="2"/>
              <a:buChar char="Ø"/>
              <a:defRPr/>
            </a:pPr>
            <a:endParaRPr lang="uk-UA" sz="2800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Ø"/>
              <a:defRPr/>
            </a:pPr>
            <a:r>
              <a:rPr lang="uk-UA" sz="2800" i="1" u="sng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Навчальний посібник</a:t>
            </a:r>
            <a:r>
              <a:rPr lang="uk-UA" sz="2800" i="1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uk-UA" sz="2800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– навчальне видання, що доповнює або частково (повністю) замінює підручник і має відповідний офіційно наданий гриф.</a:t>
            </a:r>
          </a:p>
          <a:p>
            <a:pPr algn="just">
              <a:defRPr/>
            </a:pPr>
            <a:r>
              <a:rPr lang="uk-UA" sz="28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</a:p>
          <a:p>
            <a:pPr marL="457200" indent="-457200" algn="just">
              <a:buFont typeface="Wingdings" panose="05000000000000000000" pitchFamily="2" charset="2"/>
              <a:buChar char="Ø"/>
              <a:defRPr/>
            </a:pPr>
            <a:r>
              <a:rPr lang="uk-UA" sz="2800" i="1" u="sng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Навчально-методичний посібник</a:t>
            </a:r>
            <a:r>
              <a:rPr lang="uk-UA" sz="2800" i="1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uk-UA" sz="2800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– навчальний посібник, основним змістом якого є методика викладання навчальної дисципліни або методика щодо розвитку та виховання особистості. </a:t>
            </a:r>
          </a:p>
          <a:p>
            <a:pPr marL="457200" indent="-457200">
              <a:buFont typeface="Wingdings" panose="05000000000000000000" pitchFamily="2" charset="2"/>
              <a:buChar char="Ø"/>
              <a:defRPr/>
            </a:pPr>
            <a:endParaRPr lang="uk-UA" sz="2800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>
              <a:defRPr/>
            </a:pPr>
            <a:endParaRPr lang="uk-UA" sz="2400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7000"/>
    </mc:Choice>
    <mc:Fallback xmlns="">
      <p:transition spd="slow" advClick="0" advTm="27000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Текст 1">
            <a:extLst>
              <a:ext uri="{FF2B5EF4-FFF2-40B4-BE49-F238E27FC236}">
                <a16:creationId xmlns:a16="http://schemas.microsoft.com/office/drawing/2014/main" id="{3054DF9C-EFEF-72BD-33F5-3F86B84F01CE}"/>
              </a:ext>
            </a:extLst>
          </p:cNvPr>
          <p:cNvSpPr>
            <a:spLocks noGrp="1" noChangeArrowheads="1"/>
          </p:cNvSpPr>
          <p:nvPr>
            <p:ph type="body" sz="quarter" idx="10"/>
          </p:nvPr>
        </p:nvSpPr>
        <p:spPr bwMode="auto">
          <a:xfrm>
            <a:off x="176213" y="220663"/>
            <a:ext cx="11817350" cy="4699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altLang="uk-UA"/>
              <a:t>			                    		</a:t>
            </a:r>
            <a:endParaRPr lang="uk-UA" altLang="uk-UA" sz="2000"/>
          </a:p>
        </p:txBody>
      </p:sp>
      <p:sp>
        <p:nvSpPr>
          <p:cNvPr id="34819" name="Текст 1">
            <a:extLst>
              <a:ext uri="{FF2B5EF4-FFF2-40B4-BE49-F238E27FC236}">
                <a16:creationId xmlns:a16="http://schemas.microsoft.com/office/drawing/2014/main" id="{90C680CA-9A68-FA39-3B4A-5A0312C44E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775" y="220663"/>
            <a:ext cx="118173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 altLang="uk-UA" sz="2800" b="1"/>
              <a:t>		                    		</a:t>
            </a:r>
            <a:endParaRPr lang="uk-UA" altLang="uk-UA" sz="2000" b="1"/>
          </a:p>
        </p:txBody>
      </p:sp>
      <p:sp>
        <p:nvSpPr>
          <p:cNvPr id="34820" name="Текст 1">
            <a:extLst>
              <a:ext uri="{FF2B5EF4-FFF2-40B4-BE49-F238E27FC236}">
                <a16:creationId xmlns:a16="http://schemas.microsoft.com/office/drawing/2014/main" id="{A37A9F32-11D5-1D86-2846-A78B991863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213" y="2212975"/>
            <a:ext cx="11699875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uk-UA" altLang="uk-UA" sz="2800" b="1" i="1">
              <a:solidFill>
                <a:schemeClr val="accent2"/>
              </a:solidFill>
            </a:endParaRPr>
          </a:p>
          <a:p>
            <a:pPr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uk-UA" altLang="uk-UA" sz="2800" b="1" i="1">
                <a:solidFill>
                  <a:schemeClr val="accent2"/>
                </a:solidFill>
              </a:rPr>
              <a:t>ДЯКУЮ ЗА УВАГУ!</a:t>
            </a:r>
            <a:endParaRPr lang="uk-UA" altLang="uk-UA" sz="2800" i="1">
              <a:solidFill>
                <a:schemeClr val="accent2"/>
              </a:solidFill>
            </a:endParaRPr>
          </a:p>
          <a:p>
            <a:pPr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uk-UA" altLang="uk-UA" sz="2800" i="1">
              <a:solidFill>
                <a:schemeClr val="accent2"/>
              </a:solidFill>
            </a:endParaRPr>
          </a:p>
        </p:txBody>
      </p:sp>
      <p:pic>
        <p:nvPicPr>
          <p:cNvPr id="34821" name="Рисунок 2" descr="Зображення, що містить картина, синій, Електрик синій, мистецтво&#10;&#10;Автоматично згенерований опис">
            <a:extLst>
              <a:ext uri="{FF2B5EF4-FFF2-40B4-BE49-F238E27FC236}">
                <a16:creationId xmlns:a16="http://schemas.microsoft.com/office/drawing/2014/main" id="{385BCE4C-793E-E029-A597-A7FD57E640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13674"/>
            <a:ext cx="12192000" cy="6832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7000"/>
    </mc:Choice>
    <mc:Fallback xmlns="">
      <p:transition spd="slow" advClick="0" advTm="27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3195F16-BC45-6A78-B785-181CFDE00B3A}"/>
              </a:ext>
            </a:extLst>
          </p:cNvPr>
          <p:cNvSpPr txBox="1"/>
          <p:nvPr/>
        </p:nvSpPr>
        <p:spPr>
          <a:xfrm>
            <a:off x="184150" y="835025"/>
            <a:ext cx="11483975" cy="56943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  <a:defRPr/>
            </a:pPr>
            <a:r>
              <a:rPr lang="uk-UA" sz="2800" i="1" u="sng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Навчальний наочний посібник</a:t>
            </a:r>
            <a:r>
              <a:rPr lang="uk-UA" sz="2800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uk-UA" sz="2800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– навчальний посібник, основним змістом якого є зображення, що унаочнюють предмет навчальної дисципліни.</a:t>
            </a:r>
          </a:p>
          <a:p>
            <a:pPr algn="just">
              <a:defRPr/>
            </a:pPr>
            <a:endParaRPr lang="uk-UA" sz="2800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Ø"/>
              <a:defRPr/>
            </a:pPr>
            <a:r>
              <a:rPr lang="uk-UA" sz="2800" i="1" u="sng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Хрестоматія</a:t>
            </a:r>
            <a:r>
              <a:rPr lang="uk-UA" sz="28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uk-UA" sz="2800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– навчальний посібник, що містить літературно-художні, історичні, музичні та інші твори чи уривки з них, які є предметом вивчення у навчальній дисципліні.</a:t>
            </a:r>
          </a:p>
          <a:p>
            <a:pPr algn="just">
              <a:defRPr/>
            </a:pPr>
            <a:endParaRPr lang="uk-UA" sz="2800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Ø"/>
              <a:defRPr/>
            </a:pPr>
            <a:r>
              <a:rPr lang="uk-UA" sz="2800" i="1" u="sng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Практикум</a:t>
            </a:r>
            <a:r>
              <a:rPr lang="uk-UA" sz="2800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uk-UA" sz="2800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– навчальний посібник, що містить сукупність практичних завдань і (або) вправ із певної навчальної дисципліни, які сприяють засвоюванню набутих знань, умінь і навичок. До практикумів належать збірники задач і вправ, тестові завдання, збірники диктантів і переказів, інструкції до лабораторних і практичних робіт тощо.</a:t>
            </a:r>
          </a:p>
        </p:txBody>
      </p:sp>
      <p:sp>
        <p:nvSpPr>
          <p:cNvPr id="2" name="Текст 1">
            <a:extLst>
              <a:ext uri="{FF2B5EF4-FFF2-40B4-BE49-F238E27FC236}">
                <a16:creationId xmlns:a16="http://schemas.microsoft.com/office/drawing/2014/main" id="{AB3D83C1-2F34-C0A6-8AA6-3057A7B38B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16395"/>
            <a:ext cx="121920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uk-UA" altLang="uk-UA" sz="40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Види навчальних видань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7000"/>
    </mc:Choice>
    <mc:Fallback xmlns="">
      <p:transition spd="slow" advClick="0" advTm="27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Текст 1">
            <a:extLst>
              <a:ext uri="{FF2B5EF4-FFF2-40B4-BE49-F238E27FC236}">
                <a16:creationId xmlns:a16="http://schemas.microsoft.com/office/drawing/2014/main" id="{D9A0067F-B4DB-1B18-645D-9AC49818C3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69682"/>
            <a:ext cx="12192000" cy="140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uk-UA" altLang="uk-UA" sz="40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Матеріали методичного забезпечення </a:t>
            </a:r>
          </a:p>
          <a:p>
            <a:pPr algn="ctr"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uk-UA" altLang="uk-UA" sz="40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(навчально-методичні видання)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75C9657-C14E-6A7C-1B27-EB9968FF8BBB}"/>
              </a:ext>
            </a:extLst>
          </p:cNvPr>
          <p:cNvSpPr txBox="1"/>
          <p:nvPr/>
        </p:nvSpPr>
        <p:spPr>
          <a:xfrm>
            <a:off x="188913" y="1408113"/>
            <a:ext cx="11479212" cy="452431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  <a:defRPr/>
            </a:pPr>
            <a:r>
              <a:rPr lang="uk-UA" sz="3200" i="1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Конспект лекцій;</a:t>
            </a:r>
            <a:endParaRPr lang="uk-UA" sz="3200" dirty="0">
              <a:solidFill>
                <a:schemeClr val="accent4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Ø"/>
              <a:defRPr/>
            </a:pPr>
            <a:r>
              <a:rPr lang="uk-UA" sz="3200" i="1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Методичні рекомендації до:</a:t>
            </a:r>
          </a:p>
          <a:p>
            <a:pPr marL="900113" indent="-457200" algn="just">
              <a:buFont typeface="Arial" panose="020B0604020202020204" pitchFamily="34" charset="0"/>
              <a:buChar char="•"/>
              <a:defRPr/>
            </a:pPr>
            <a:r>
              <a:rPr lang="uk-UA" sz="3200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практичних занять; </a:t>
            </a:r>
          </a:p>
          <a:p>
            <a:pPr marL="900113" indent="-457200" algn="just">
              <a:buFont typeface="Arial" panose="020B0604020202020204" pitchFamily="34" charset="0"/>
              <a:buChar char="•"/>
              <a:defRPr/>
            </a:pPr>
            <a:r>
              <a:rPr lang="uk-UA" sz="3200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семінарських  занять;</a:t>
            </a:r>
          </a:p>
          <a:p>
            <a:pPr marL="900113" indent="-457200" algn="just">
              <a:buFont typeface="Arial" panose="020B0604020202020204" pitchFamily="34" charset="0"/>
              <a:buChar char="•"/>
              <a:defRPr/>
            </a:pPr>
            <a:r>
              <a:rPr lang="uk-UA" sz="3200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лабораторних занять;</a:t>
            </a:r>
          </a:p>
          <a:p>
            <a:pPr marL="900113" indent="-457200" algn="just">
              <a:buFont typeface="Arial" panose="020B0604020202020204" pitchFamily="34" charset="0"/>
              <a:buChar char="•"/>
              <a:defRPr/>
            </a:pPr>
            <a:r>
              <a:rPr lang="uk-UA" sz="3200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курсової роботи/</a:t>
            </a:r>
            <a:r>
              <a:rPr lang="uk-UA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проєкту</a:t>
            </a:r>
            <a:r>
              <a:rPr lang="uk-UA" sz="3200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;</a:t>
            </a:r>
          </a:p>
          <a:p>
            <a:pPr marL="900113" indent="-457200" algn="just">
              <a:buFont typeface="Arial" panose="020B0604020202020204" pitchFamily="34" charset="0"/>
              <a:buChar char="•"/>
              <a:defRPr/>
            </a:pPr>
            <a:r>
              <a:rPr lang="uk-UA" sz="3200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практики;</a:t>
            </a:r>
          </a:p>
          <a:p>
            <a:pPr marL="900113" indent="-457200" algn="just">
              <a:buFont typeface="Arial" panose="020B0604020202020204" pitchFamily="34" charset="0"/>
              <a:buChar char="•"/>
              <a:defRPr/>
            </a:pPr>
            <a:r>
              <a:rPr lang="uk-UA" sz="3200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кваліфікаційної роботи;</a:t>
            </a:r>
          </a:p>
          <a:p>
            <a:pPr marL="900113" indent="-457200" algn="just">
              <a:buFont typeface="Arial" panose="020B0604020202020204" pitchFamily="34" charset="0"/>
              <a:buChar char="•"/>
              <a:defRPr/>
            </a:pPr>
            <a:r>
              <a:rPr lang="uk-UA" sz="3200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самостійної роботи.</a:t>
            </a:r>
            <a:endParaRPr lang="uk-UA" sz="3200" dirty="0">
              <a:solidFill>
                <a:schemeClr val="accent4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12292" name="Рисунок 3" descr="Зображення, що містить книга, канцтовари&#10;&#10;Автоматично згенерований опис">
            <a:extLst>
              <a:ext uri="{FF2B5EF4-FFF2-40B4-BE49-F238E27FC236}">
                <a16:creationId xmlns:a16="http://schemas.microsoft.com/office/drawing/2014/main" id="{45DCF124-F339-5F53-A1A7-A5AA0651F2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7738" y="2127250"/>
            <a:ext cx="3311525" cy="331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7000"/>
    </mc:Choice>
    <mc:Fallback xmlns="">
      <p:transition spd="slow" advClick="0" advTm="27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Текст 1">
            <a:extLst>
              <a:ext uri="{FF2B5EF4-FFF2-40B4-BE49-F238E27FC236}">
                <a16:creationId xmlns:a16="http://schemas.microsoft.com/office/drawing/2014/main" id="{D5E0B9DB-04BB-B431-57DD-54A4C25C2B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2317" y="175935"/>
            <a:ext cx="10877109" cy="88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uk-UA" altLang="uk-UA" sz="32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розгляду рукописів і видання навчальної та навчально-методичної літератури </a:t>
            </a:r>
          </a:p>
        </p:txBody>
      </p:sp>
      <p:sp>
        <p:nvSpPr>
          <p:cNvPr id="13315" name="Заголовок 1">
            <a:extLst>
              <a:ext uri="{FF2B5EF4-FFF2-40B4-BE49-F238E27FC236}">
                <a16:creationId xmlns:a16="http://schemas.microsoft.com/office/drawing/2014/main" id="{221E6B02-9C7D-AF13-8677-4E50AB81E6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6413" y="1063347"/>
            <a:ext cx="11179175" cy="5486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10000"/>
              </a:lnSpc>
              <a:spcAft>
                <a:spcPts val="600"/>
              </a:spcAft>
            </a:pPr>
            <a:endParaRPr lang="uk-UA" altLang="uk-UA" sz="24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9836689-85F1-B10B-84F7-6CA7A0C33467}"/>
              </a:ext>
            </a:extLst>
          </p:cNvPr>
          <p:cNvSpPr txBox="1"/>
          <p:nvPr/>
        </p:nvSpPr>
        <p:spPr>
          <a:xfrm>
            <a:off x="690439" y="1354103"/>
            <a:ext cx="10811121" cy="50937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uk-UA" sz="2500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Підготовка рукописів навчальної і навчально-методичної літератури здійснюється науково-педагогічними працівниками кафедр відповідно до </a:t>
            </a:r>
            <a:r>
              <a:rPr lang="uk-UA" sz="2500" i="1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плану видань кафедри</a:t>
            </a:r>
            <a:r>
              <a:rPr lang="uk-UA" sz="25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 </a:t>
            </a:r>
          </a:p>
          <a:p>
            <a:pPr algn="just">
              <a:defRPr/>
            </a:pPr>
            <a:r>
              <a:rPr lang="uk-UA" sz="2500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До складу авторів можуть залучатись науково-педагогічні працівники будь-яких кафедр університету, інших закладів вищої освіти, фахівці виробництва.</a:t>
            </a:r>
            <a:r>
              <a:rPr lang="uk-UA" sz="2500" dirty="0">
                <a:solidFill>
                  <a:schemeClr val="accent4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</a:p>
          <a:p>
            <a:pPr algn="just">
              <a:defRPr/>
            </a:pPr>
            <a:endParaRPr lang="uk-UA" sz="2000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uk-UA" sz="2500" i="1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Навчальним виданням</a:t>
            </a:r>
            <a:r>
              <a:rPr lang="uk-UA" sz="25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, </a:t>
            </a:r>
            <a:r>
              <a:rPr lang="uk-UA" sz="2500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які в повному обсязі відповідають Положенню про порядок видання в світ інформаційно-методичного забезпечення освітнього процесу в Національному технічному університеті «Дніпровська політехніка», </a:t>
            </a:r>
            <a:r>
              <a:rPr lang="uk-UA" sz="2500" i="1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вчена рада університету надає гриф</a:t>
            </a:r>
            <a:r>
              <a:rPr lang="uk-UA" sz="25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 </a:t>
            </a:r>
          </a:p>
          <a:p>
            <a:pPr algn="just">
              <a:defRPr/>
            </a:pPr>
            <a:endParaRPr lang="uk-UA" sz="2000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uk-UA" sz="2500" i="1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Публікація інших видань </a:t>
            </a:r>
            <a:r>
              <a:rPr lang="uk-UA" sz="2500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передбачає отримання рекомендації навчально-методичного відділу на </a:t>
            </a:r>
            <a:r>
              <a:rPr lang="uk-UA" sz="2500" i="1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підставі експертизи</a:t>
            </a:r>
            <a:r>
              <a:rPr lang="uk-UA" sz="25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7000"/>
    </mc:Choice>
    <mc:Fallback xmlns="">
      <p:transition spd="slow" advClick="0" advTm="27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Текст 1">
            <a:extLst>
              <a:ext uri="{FF2B5EF4-FFF2-40B4-BE49-F238E27FC236}">
                <a16:creationId xmlns:a16="http://schemas.microsoft.com/office/drawing/2014/main" id="{BAF77F51-9B91-5FC6-9FD3-5DCAB050AE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6412" y="187242"/>
            <a:ext cx="10937729" cy="88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uk-UA" altLang="uk-UA" sz="32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розгляду рукописів і видання навчальної та навчально-методичної літератури </a:t>
            </a:r>
          </a:p>
        </p:txBody>
      </p:sp>
      <p:sp>
        <p:nvSpPr>
          <p:cNvPr id="14339" name="Заголовок 1">
            <a:extLst>
              <a:ext uri="{FF2B5EF4-FFF2-40B4-BE49-F238E27FC236}">
                <a16:creationId xmlns:a16="http://schemas.microsoft.com/office/drawing/2014/main" id="{E2F58278-DE69-7A5D-0738-4DA0B87DE6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6413" y="1074655"/>
            <a:ext cx="11179175" cy="5475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10000"/>
              </a:lnSpc>
              <a:spcAft>
                <a:spcPts val="600"/>
              </a:spcAft>
            </a:pPr>
            <a:endParaRPr lang="uk-UA" altLang="uk-UA" sz="24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AB55BBB-E3C7-5D7A-2B2C-39DE4E6275D4}"/>
              </a:ext>
            </a:extLst>
          </p:cNvPr>
          <p:cNvSpPr txBox="1"/>
          <p:nvPr/>
        </p:nvSpPr>
        <p:spPr>
          <a:xfrm>
            <a:off x="635001" y="1166813"/>
            <a:ext cx="10809140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uk-UA" sz="2400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З метою отримання експертного висновку автору рукопису необхідно надати в електронному вигляді до навчально-методичного відділу такі документи:</a:t>
            </a:r>
          </a:p>
          <a:p>
            <a:pPr marL="342900" indent="-342900" algn="just">
              <a:buFont typeface="Wingdings" panose="05000000000000000000" pitchFamily="2" charset="2"/>
              <a:buChar char="ü"/>
              <a:defRPr/>
            </a:pPr>
            <a:r>
              <a:rPr lang="uk-UA" sz="2400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рукопис навчального (навчально-методичного) видання;</a:t>
            </a:r>
          </a:p>
          <a:p>
            <a:pPr marL="342900" indent="-342900" algn="just">
              <a:buFont typeface="Wingdings" panose="05000000000000000000" pitchFamily="2" charset="2"/>
              <a:buChar char="ü"/>
              <a:defRPr/>
            </a:pPr>
            <a:r>
              <a:rPr lang="uk-UA" sz="2400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робочу програму навчальної дисципліни;</a:t>
            </a:r>
          </a:p>
          <a:p>
            <a:pPr marL="342900" indent="-342900" algn="just">
              <a:buFont typeface="Wingdings" panose="05000000000000000000" pitchFamily="2" charset="2"/>
              <a:buChar char="ü"/>
              <a:defRPr/>
            </a:pPr>
            <a:r>
              <a:rPr lang="uk-UA" sz="2400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скановану копію витягу з протоколу засідання кафедри </a:t>
            </a:r>
            <a:r>
              <a:rPr lang="uk-UA" sz="2400" i="1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(на засіданні кафедри рукопис розглядається на предмет обговорення доцільності  видання, визначення відповідності рукопису змісту робочої програми навчальної дисципліни, вимогам стандартів вищої освіти й погодження складу авторів)</a:t>
            </a:r>
            <a:r>
              <a:rPr lang="uk-UA" i="1" spc="30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;</a:t>
            </a:r>
            <a:endParaRPr lang="uk-UA" spc="3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63538" algn="just">
              <a:defRPr/>
            </a:pPr>
            <a:r>
              <a:rPr lang="uk-UA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!!!</a:t>
            </a:r>
            <a:r>
              <a:rPr lang="uk-UA" sz="2400" b="1" i="1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uk-UA" sz="2400" i="1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Якщо підготовлений до видання рукопис рекомендують для використання в освітньому процесі за кількома спеціальностями, пропонується його розгляд на спільному (об’єднаному) засіданні випускових кафедр за цими спеціальностями, а потім на спільному (об’єднаному) засіданні науково-методичних комісій цих спеціальностей.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7000"/>
    </mc:Choice>
    <mc:Fallback xmlns="">
      <p:transition spd="slow" advClick="0" advTm="27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Текст 1">
            <a:extLst>
              <a:ext uri="{FF2B5EF4-FFF2-40B4-BE49-F238E27FC236}">
                <a16:creationId xmlns:a16="http://schemas.microsoft.com/office/drawing/2014/main" id="{9B739D5D-6876-C9B6-D395-A975AE6C7C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729" y="157080"/>
            <a:ext cx="10661716" cy="88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uk-UA" altLang="uk-UA" sz="32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розгляду рукописів і видання навчальної та навчально-методичної літератури </a:t>
            </a:r>
          </a:p>
        </p:txBody>
      </p:sp>
      <p:sp>
        <p:nvSpPr>
          <p:cNvPr id="15363" name="Заголовок 1">
            <a:extLst>
              <a:ext uri="{FF2B5EF4-FFF2-40B4-BE49-F238E27FC236}">
                <a16:creationId xmlns:a16="http://schemas.microsoft.com/office/drawing/2014/main" id="{FE44094A-9EBA-D17E-2DB9-DCEBEDAAD6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6412" y="1261993"/>
            <a:ext cx="11179175" cy="5372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10000"/>
              </a:lnSpc>
              <a:spcAft>
                <a:spcPts val="600"/>
              </a:spcAft>
            </a:pPr>
            <a:endParaRPr lang="uk-UA" altLang="uk-UA" sz="24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20CE5ED-12F7-21D3-D4EC-8BC5CEC05A24}"/>
              </a:ext>
            </a:extLst>
          </p:cNvPr>
          <p:cNvSpPr txBox="1"/>
          <p:nvPr/>
        </p:nvSpPr>
        <p:spPr>
          <a:xfrm>
            <a:off x="678729" y="1261994"/>
            <a:ext cx="10661716" cy="51546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15000"/>
              </a:lnSpc>
              <a:buFont typeface="Wingdings" panose="05000000000000000000" pitchFamily="2" charset="2"/>
              <a:buChar char="ü"/>
              <a:tabLst>
                <a:tab pos="630555" algn="l"/>
              </a:tabLst>
              <a:defRPr/>
            </a:pPr>
            <a:r>
              <a:rPr lang="uk-UA" sz="2400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скановану копію витягу з протоколу засідання науково-методичної комісії спеціальності, для якої розроблено навчально-методичне забезпечення </a:t>
            </a:r>
            <a:r>
              <a:rPr lang="uk-UA" sz="2400" i="1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(на засіданні науково-методичної комісії рукопис розглядається на предмет доцільності  видання, особливу увагу звертають на відповідність змісту навчально-методичної літератури очікуваним результатам навчання, що визначені робочою програмою певного освітнього компонента);</a:t>
            </a:r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ü"/>
              <a:tabLst>
                <a:tab pos="630555" algn="l"/>
              </a:tabLst>
              <a:defRPr/>
            </a:pPr>
            <a:r>
              <a:rPr lang="uk-UA" sz="2400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скановані копії двох-трьох рецензій  у разі необхідності </a:t>
            </a:r>
            <a:r>
              <a:rPr lang="uk-UA" sz="2400" i="1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(рукопис навчального видання (підручник, навчальний посібник, навчально-методичний посібник, навчальний наочний посібник,  хрестоматія, практикум) подається на рецензію двом-трьом фахівцям інших закладів вищої освіти, організацій, підприємств тощо.</a:t>
            </a:r>
            <a:r>
              <a:rPr lang="uk-UA" sz="2400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uk-UA" sz="2400" i="1" u="sng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Рукописи матеріалів методичного забезпечення (конспекти лекцій, методичні рекомендації) не підлягають рецензуванню</a:t>
            </a:r>
            <a:r>
              <a:rPr lang="uk-UA" sz="2400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</a:t>
            </a:r>
            <a:endParaRPr lang="uk-UA" sz="2400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7000"/>
    </mc:Choice>
    <mc:Fallback xmlns="">
      <p:transition spd="slow" advClick="0" advTm="27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Текст 1">
            <a:extLst>
              <a:ext uri="{FF2B5EF4-FFF2-40B4-BE49-F238E27FC236}">
                <a16:creationId xmlns:a16="http://schemas.microsoft.com/office/drawing/2014/main" id="{2250E70B-1120-5F6A-0A57-4C4D9EAFFB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742" y="238989"/>
            <a:ext cx="10935093" cy="88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uk-UA" altLang="uk-UA" sz="32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розгляду рукописів і видання навчальної та навчально-методичної літератури </a:t>
            </a:r>
          </a:p>
        </p:txBody>
      </p:sp>
      <p:sp>
        <p:nvSpPr>
          <p:cNvPr id="16387" name="Заголовок 1">
            <a:extLst>
              <a:ext uri="{FF2B5EF4-FFF2-40B4-BE49-F238E27FC236}">
                <a16:creationId xmlns:a16="http://schemas.microsoft.com/office/drawing/2014/main" id="{11660225-6B96-DCAD-8BBD-99F6E8CEC7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6413" y="1451727"/>
            <a:ext cx="11179175" cy="5098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10000"/>
              </a:lnSpc>
              <a:spcAft>
                <a:spcPts val="600"/>
              </a:spcAft>
            </a:pPr>
            <a:endParaRPr lang="uk-UA" altLang="uk-UA" sz="24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B0E4C49-10AF-3228-2C6B-A117C79F1E4E}"/>
              </a:ext>
            </a:extLst>
          </p:cNvPr>
          <p:cNvSpPr txBox="1"/>
          <p:nvPr/>
        </p:nvSpPr>
        <p:spPr>
          <a:xfrm>
            <a:off x="612742" y="1451727"/>
            <a:ext cx="10802545" cy="45529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algn="just">
              <a:lnSpc>
                <a:spcPct val="115000"/>
              </a:lnSpc>
              <a:tabLst>
                <a:tab pos="630555" algn="l"/>
              </a:tabLst>
              <a:defRPr/>
            </a:pPr>
            <a:r>
              <a:rPr lang="uk-UA" sz="2400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Навчально-методичний відділ здійснює експертизу рукописів на відповідність Положенню про порядок видання в світ інформаційно-методичного забезпечення освітнього процесу в Національному технічному університеті «Дніпровська політехніка» 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http://surl.li/chnaq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457200" algn="just">
              <a:lnSpc>
                <a:spcPct val="115000"/>
              </a:lnSpc>
              <a:tabLst>
                <a:tab pos="630555" algn="l"/>
              </a:tabLst>
              <a:defRPr/>
            </a:pPr>
            <a:endParaRPr lang="uk-UA" sz="2000" dirty="0">
              <a:solidFill>
                <a:srgbClr val="00206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457200" algn="just">
              <a:lnSpc>
                <a:spcPct val="115000"/>
              </a:lnSpc>
              <a:tabLst>
                <a:tab pos="630555" algn="l"/>
              </a:tabLst>
              <a:defRPr/>
            </a:pPr>
            <a:r>
              <a:rPr lang="uk-UA" sz="2400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Після отримання експертного висновку навчально-методичного відділу автори матеріалів методичного забезпечення (конспектів лекцій, методичних рекомендацій) </a:t>
            </a:r>
            <a:r>
              <a:rPr lang="uk-UA" sz="2400" i="1" u="sng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здійснюють редакційне опрацювання самостійно</a:t>
            </a:r>
            <a:r>
              <a:rPr lang="uk-UA" sz="24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 </a:t>
            </a:r>
          </a:p>
          <a:p>
            <a:pPr marL="457200" algn="just">
              <a:lnSpc>
                <a:spcPct val="115000"/>
              </a:lnSpc>
              <a:spcAft>
                <a:spcPts val="0"/>
              </a:spcAft>
              <a:tabLst>
                <a:tab pos="630555" algn="l"/>
              </a:tabLst>
              <a:defRPr/>
            </a:pPr>
            <a:endParaRPr lang="uk-UA" i="1" u="sng" dirty="0">
              <a:solidFill>
                <a:srgbClr val="0070C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457200" algn="just">
              <a:lnSpc>
                <a:spcPct val="115000"/>
              </a:lnSpc>
              <a:spcAft>
                <a:spcPts val="1000"/>
              </a:spcAft>
              <a:tabLst>
                <a:tab pos="630555" algn="l"/>
              </a:tabLst>
              <a:defRPr/>
            </a:pPr>
            <a:r>
              <a:rPr lang="uk-UA" sz="2400" i="1" u="sng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Для рукописів навчальних видань, що претендують на гриф вченої ради, редагування фахівцем-редактором  є обов’язковим</a:t>
            </a:r>
            <a:r>
              <a:rPr lang="uk-UA" sz="24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</a:t>
            </a:r>
            <a:endParaRPr lang="uk-UA" sz="2400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7000"/>
    </mc:Choice>
    <mc:Fallback xmlns="">
      <p:transition spd="slow" advClick="0" advTm="27000"/>
    </mc:Fallback>
  </mc:AlternateContent>
</p:sld>
</file>

<file path=ppt/theme/theme1.xml><?xml version="1.0" encoding="utf-8"?>
<a:theme xmlns:a="http://schemas.openxmlformats.org/drawingml/2006/main" name="Тема Office">
  <a:themeElements>
    <a:clrScheme name="DNUT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C00000"/>
      </a:accent1>
      <a:accent2>
        <a:srgbClr val="035F8E"/>
      </a:accent2>
      <a:accent3>
        <a:srgbClr val="70AD47"/>
      </a:accent3>
      <a:accent4>
        <a:srgbClr val="093864"/>
      </a:accent4>
      <a:accent5>
        <a:srgbClr val="ED7D31"/>
      </a:accent5>
      <a:accent6>
        <a:srgbClr val="FFC000"/>
      </a:accent6>
      <a:hlink>
        <a:srgbClr val="5B9BD5"/>
      </a:hlink>
      <a:folHlink>
        <a:srgbClr val="70AD47"/>
      </a:folHlink>
    </a:clrScheme>
    <a:fontScheme name="DNUT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s_Collaboration_Space_Locked xmlns="72ddd7a5-74aa-4c3e-bfa5-6bd9ba10faf8" xsi:nil="true"/>
    <Owner xmlns="72ddd7a5-74aa-4c3e-bfa5-6bd9ba10faf8">
      <UserInfo>
        <DisplayName/>
        <AccountId xsi:nil="true"/>
        <AccountType/>
      </UserInfo>
    </Owner>
    <Invited_Teachers xmlns="72ddd7a5-74aa-4c3e-bfa5-6bd9ba10faf8" xsi:nil="true"/>
    <Templates xmlns="72ddd7a5-74aa-4c3e-bfa5-6bd9ba10faf8" xsi:nil="true"/>
    <NotebookType xmlns="72ddd7a5-74aa-4c3e-bfa5-6bd9ba10faf8" xsi:nil="true"/>
    <FolderType xmlns="72ddd7a5-74aa-4c3e-bfa5-6bd9ba10faf8" xsi:nil="true"/>
    <Teachers xmlns="72ddd7a5-74aa-4c3e-bfa5-6bd9ba10faf8">
      <UserInfo>
        <DisplayName/>
        <AccountId xsi:nil="true"/>
        <AccountType/>
      </UserInfo>
    </Teachers>
    <Invited_Students xmlns="72ddd7a5-74aa-4c3e-bfa5-6bd9ba10faf8" xsi:nil="true"/>
    <DefaultSectionNames xmlns="72ddd7a5-74aa-4c3e-bfa5-6bd9ba10faf8" xsi:nil="true"/>
    <CultureName xmlns="72ddd7a5-74aa-4c3e-bfa5-6bd9ba10faf8" xsi:nil="true"/>
    <Students xmlns="72ddd7a5-74aa-4c3e-bfa5-6bd9ba10faf8">
      <UserInfo>
        <DisplayName/>
        <AccountId xsi:nil="true"/>
        <AccountType/>
      </UserInfo>
    </Students>
    <Student_Groups xmlns="72ddd7a5-74aa-4c3e-bfa5-6bd9ba10faf8">
      <UserInfo>
        <DisplayName/>
        <AccountId xsi:nil="true"/>
        <AccountType/>
      </UserInfo>
    </Student_Groups>
    <Self_Registration_Enabled xmlns="72ddd7a5-74aa-4c3e-bfa5-6bd9ba10faf8" xsi:nil="true"/>
    <Has_Teacher_Only_SectionGroup xmlns="72ddd7a5-74aa-4c3e-bfa5-6bd9ba10faf8" xsi:nil="true"/>
    <AppVersion xmlns="72ddd7a5-74aa-4c3e-bfa5-6bd9ba10faf8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C345361543E4F4A8518BB9AC0A9ED9E" ma:contentTypeVersion="25" ma:contentTypeDescription="Create a new document." ma:contentTypeScope="" ma:versionID="46a616073b2fed065ea314d5be3eed3f">
  <xsd:schema xmlns:xsd="http://www.w3.org/2001/XMLSchema" xmlns:xs="http://www.w3.org/2001/XMLSchema" xmlns:p="http://schemas.microsoft.com/office/2006/metadata/properties" xmlns:ns3="72ddd7a5-74aa-4c3e-bfa5-6bd9ba10faf8" xmlns:ns4="81b9be08-eb6a-41a5-987f-9560ad6c2cd1" targetNamespace="http://schemas.microsoft.com/office/2006/metadata/properties" ma:root="true" ma:fieldsID="e02b6e409d3034c51dbfd21474e1c093" ns3:_="" ns4:_="">
    <xsd:import namespace="72ddd7a5-74aa-4c3e-bfa5-6bd9ba10faf8"/>
    <xsd:import namespace="81b9be08-eb6a-41a5-987f-9560ad6c2cd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NotebookType" minOccurs="0"/>
                <xsd:element ref="ns3:FolderType" minOccurs="0"/>
                <xsd:element ref="ns3:Owner" minOccurs="0"/>
                <xsd:element ref="ns3:DefaultSectionNames" minOccurs="0"/>
                <xsd:element ref="ns3:Templates" minOccurs="0"/>
                <xsd:element ref="ns3:CultureName" minOccurs="0"/>
                <xsd:element ref="ns3:AppVersion" minOccurs="0"/>
                <xsd:element ref="ns3:Teachers" minOccurs="0"/>
                <xsd:element ref="ns3:Students" minOccurs="0"/>
                <xsd:element ref="ns3:Student_Groups" minOccurs="0"/>
                <xsd:element ref="ns3:Invited_Teachers" minOccurs="0"/>
                <xsd:element ref="ns3:Invited_Students" minOccurs="0"/>
                <xsd:element ref="ns3:Self_Registration_Enabled" minOccurs="0"/>
                <xsd:element ref="ns3:Has_Teacher_Only_SectionGroup" minOccurs="0"/>
                <xsd:element ref="ns3:Is_Collaboration_Space_Locked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2ddd7a5-74aa-4c3e-bfa5-6bd9ba10faf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NotebookType" ma:index="10" nillable="true" ma:displayName="Notebook Type" ma:internalName="NotebookType">
      <xsd:simpleType>
        <xsd:restriction base="dms:Text"/>
      </xsd:simpleType>
    </xsd:element>
    <xsd:element name="FolderType" ma:index="11" nillable="true" ma:displayName="Folder Type" ma:internalName="FolderType">
      <xsd:simpleType>
        <xsd:restriction base="dms:Text"/>
      </xsd:simpleType>
    </xsd:element>
    <xsd:element name="Owner" ma:index="12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efaultSectionNames" ma:index="13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14" nillable="true" ma:displayName="Templates" ma:internalName="Templates">
      <xsd:simpleType>
        <xsd:restriction base="dms:Note">
          <xsd:maxLength value="255"/>
        </xsd:restriction>
      </xsd:simpleType>
    </xsd:element>
    <xsd:element name="CultureName" ma:index="15" nillable="true" ma:displayName="Culture Name" ma:internalName="CultureName">
      <xsd:simpleType>
        <xsd:restriction base="dms:Text"/>
      </xsd:simpleType>
    </xsd:element>
    <xsd:element name="AppVersion" ma:index="16" nillable="true" ma:displayName="App Version" ma:internalName="AppVersion">
      <xsd:simpleType>
        <xsd:restriction base="dms:Text"/>
      </xsd:simpleType>
    </xsd:element>
    <xsd:element name="Teachers" ma:index="17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18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19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Teachers" ma:index="20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21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22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23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24" nillable="true" ma:displayName="Is Collaboration Space Locked" ma:internalName="Is_Collaboration_Space_Locked">
      <xsd:simpleType>
        <xsd:restriction base="dms:Boolean"/>
      </xsd:simpleType>
    </xsd:element>
    <xsd:element name="MediaServiceDateTaken" ma:index="28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29" nillable="true" ma:displayName="Tags" ma:internalName="MediaServiceAutoTags" ma:readOnly="true">
      <xsd:simpleType>
        <xsd:restriction base="dms:Text"/>
      </xsd:simpleType>
    </xsd:element>
    <xsd:element name="MediaServiceOCR" ma:index="3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3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2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b9be08-eb6a-41a5-987f-9560ad6c2cd1" elementFormDefault="qualified">
    <xsd:import namespace="http://schemas.microsoft.com/office/2006/documentManagement/types"/>
    <xsd:import namespace="http://schemas.microsoft.com/office/infopath/2007/PartnerControls"/>
    <xsd:element name="SharedWithUsers" ma:index="2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7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92C19DB-2E8F-4F2D-815C-1E5277BCF47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4A9CCA5-C140-4F32-8D08-71254958C4E1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81b9be08-eb6a-41a5-987f-9560ad6c2cd1"/>
    <ds:schemaRef ds:uri="72ddd7a5-74aa-4c3e-bfa5-6bd9ba10faf8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93A6F6A7-5D3F-42FB-BE92-E8075C64277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2ddd7a5-74aa-4c3e-bfa5-6bd9ba10faf8"/>
    <ds:schemaRef ds:uri="81b9be08-eb6a-41a5-987f-9560ad6c2cd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1082</TotalTime>
  <Words>3399</Words>
  <Application>Microsoft Office PowerPoint</Application>
  <PresentationFormat>Широкий екран</PresentationFormat>
  <Paragraphs>371</Paragraphs>
  <Slides>30</Slides>
  <Notes>3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30</vt:i4>
      </vt:variant>
    </vt:vector>
  </HeadingPairs>
  <TitlesOfParts>
    <vt:vector size="36" baseType="lpstr">
      <vt:lpstr>Aptos</vt:lpstr>
      <vt:lpstr>Arial</vt:lpstr>
      <vt:lpstr>Calibri</vt:lpstr>
      <vt:lpstr>Times New Roman</vt:lpstr>
      <vt:lpstr>Wingdings</vt:lpstr>
      <vt:lpstr>Тема Office</vt:lpstr>
      <vt:lpstr>Вимоги до підготовки  та оформлення навчально-методичного забезпечення  освітніх компонентів </vt:lpstr>
      <vt:lpstr>Положення  про видання в світ інформаційно-методичного забезпечення освітнього процесу в Національному технічному університеті «Дніпровська політехніка» (із змінами та доповненнями, затвердженими Вченою радою університету від 11.02.2021, протокол №3, від 02.06.2022, протокол №6,  від 20.03.2024, протокол №4) http://surl.li/chnaq 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Стрижка Марина Анатоліївна</cp:lastModifiedBy>
  <cp:revision>73</cp:revision>
  <dcterms:created xsi:type="dcterms:W3CDTF">2018-01-06T22:34:48Z</dcterms:created>
  <dcterms:modified xsi:type="dcterms:W3CDTF">2024-05-21T12:59:56Z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0x0101002C345361543E4F4A8518BB9AC0A9ED9E</vt:lpwstr>
  </property>
</Properties>
</file>